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92" r:id="rId31"/>
    <p:sldId id="494" r:id="rId32"/>
    <p:sldId id="493" r:id="rId33"/>
    <p:sldId id="495" r:id="rId34"/>
    <p:sldId id="497" r:id="rId35"/>
    <p:sldId id="500" r:id="rId36"/>
    <p:sldId id="499" r:id="rId37"/>
    <p:sldId id="501" r:id="rId38"/>
    <p:sldId id="504" r:id="rId39"/>
    <p:sldId id="457" r:id="rId40"/>
    <p:sldId id="505" r:id="rId41"/>
    <p:sldId id="503" r:id="rId42"/>
    <p:sldId id="506" r:id="rId43"/>
    <p:sldId id="508" r:id="rId44"/>
    <p:sldId id="498" r:id="rId45"/>
    <p:sldId id="510" r:id="rId46"/>
    <p:sldId id="511" r:id="rId47"/>
    <p:sldId id="512" r:id="rId48"/>
    <p:sldId id="513" r:id="rId49"/>
    <p:sldId id="509" r:id="rId50"/>
    <p:sldId id="462" r:id="rId51"/>
    <p:sldId id="267" r:id="rId52"/>
    <p:sldId id="440" r:id="rId53"/>
    <p:sldId id="317" r:id="rId54"/>
    <p:sldId id="332" r:id="rId55"/>
    <p:sldId id="488" r:id="rId56"/>
    <p:sldId id="496" r:id="rId5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82324" autoAdjust="0"/>
  </p:normalViewPr>
  <p:slideViewPr>
    <p:cSldViewPr snapToGrid="0">
      <p:cViewPr varScale="1">
        <p:scale>
          <a:sx n="91" d="100"/>
          <a:sy n="91" d="100"/>
        </p:scale>
        <p:origin x="8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31/08/2023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https://mybinder.org/v2/gh/zz4fap/t319_aprendizado_de_maquina/main?filepath=notebooks%2Fregression%2Fformatos_diferentes_da_</a:t>
            </a:r>
            <a:r>
              <a:rPr lang="pt-BR" u="none" dirty="0"/>
              <a:t>superficie_de_erro</a:t>
            </a:r>
            <a:r>
              <a:rPr lang="pt-BR" u="none" dirty="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a:solidFill>
                  <a:srgbClr val="00B0F0"/>
                </a:solidFill>
              </a:rPr>
              <a:t>Exemplo</a:t>
            </a:r>
            <a:r>
              <a:rPr lang="pt-BR" u="none" dirty="0">
                <a:solidFill>
                  <a:srgbClr val="00B0F0"/>
                </a:solidFill>
              </a:rPr>
              <a:t>: https://colab.research.google.com/github/zz4fap/t319_aprendizado_de_maquina/blob/main/notebooks/regression/formatos_diferentes_da_superficie_de_erro.ipynb</a:t>
            </a:r>
            <a:endParaRPr lang="pt-BR" u="none"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1202345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https://mybinder.org/v2/gh/zz4fap/t319_aprendizado_de_maquina/main?filepath=notebooks%2Fregression%2Fformatos_diferentes_da_</a:t>
            </a:r>
            <a:r>
              <a:rPr lang="pt-BR" u="none" dirty="0"/>
              <a:t>superficie_de_erro</a:t>
            </a:r>
            <a:r>
              <a:rPr lang="pt-BR" u="none" dirty="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a:solidFill>
                  <a:srgbClr val="00B0F0"/>
                </a:solidFill>
              </a:rPr>
              <a:t>Exemplo</a:t>
            </a:r>
            <a:r>
              <a:rPr lang="pt-BR" u="none" dirty="0">
                <a:solidFill>
                  <a:srgbClr val="00B0F0"/>
                </a:solidFill>
              </a:rPr>
              <a:t>: https://colab.research.google.com/github/zz4fap/t319_aprendizado_de_maquina/blob/main/notebooks/regression/formatos_diferentes_da_superficie_de_erro.ipynb</a:t>
            </a:r>
            <a:endParaRPr lang="pt-BR" u="none"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1317470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https://mybinder.org/v2/gh/zz4fap/t319_aprendizado_de_maquina/main?filepath=notebooks%2Fregression%2Fformatos_diferentes_da_</a:t>
            </a:r>
            <a:r>
              <a:rPr lang="pt-BR" u="none" dirty="0"/>
              <a:t>superficie_de_erro</a:t>
            </a:r>
            <a:r>
              <a:rPr lang="pt-BR" u="none" dirty="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a:solidFill>
                  <a:srgbClr val="00B0F0"/>
                </a:solidFill>
              </a:rPr>
              <a:t>Exemplo</a:t>
            </a:r>
            <a:r>
              <a:rPr lang="pt-BR" u="none" dirty="0">
                <a:solidFill>
                  <a:srgbClr val="00B0F0"/>
                </a:solidFill>
              </a:rPr>
              <a:t>: https://colab.research.google.com/github/zz4fap/t319_aprendizado_de_maquina/blob/main/notebooks/regression/formatos_diferentes_da_superficie_de_erro.ipynb</a:t>
            </a:r>
            <a:endParaRPr lang="pt-BR" u="none"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366889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https://mybinder.org/v2/gh/zz4fap/t319_aprendizado_de_maquina/main?filepath=notebooks%2Fregression%2Fformatos_diferentes_da_</a:t>
            </a:r>
            <a:r>
              <a:rPr lang="pt-BR" u="none" dirty="0"/>
              <a:t>superficie_de_erro</a:t>
            </a:r>
            <a:r>
              <a:rPr lang="pt-BR" u="none" dirty="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a:solidFill>
                  <a:srgbClr val="00B0F0"/>
                </a:solidFill>
              </a:rPr>
              <a:t>Exemplo</a:t>
            </a:r>
            <a:r>
              <a:rPr lang="pt-BR" u="none" dirty="0">
                <a:solidFill>
                  <a:srgbClr val="00B0F0"/>
                </a:solidFill>
              </a:rPr>
              <a:t>: https://colab.research.google.com/github/zz4fap/t319_aprendizado_de_maquina/blob/main/notebooks/regression/formatos_diferentes_da_superficie_de_erro.ipynb</a:t>
            </a:r>
            <a:endParaRPr lang="pt-BR" u="none"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1840755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31/08/2023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31/08/2023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31/08/2023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31/08/2023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31/08/2023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31/08/2023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31/08/2023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31/08/2023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olab.research.google.com/github/zz4fap/t319_aprendizado_de_maquina/blob/main/notebooks/regression/error_surface_example2.ipynb"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colab.research.google.com/github/zz4fap/t319_aprendizado_de_maquina/blob/main/notebooks/regression/formatos_diferentes_da_superficie_de_erro.ipynb" TargetMode="External"/><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78.png"/><Relationship Id="rId3" Type="http://schemas.openxmlformats.org/officeDocument/2006/relationships/image" Target="../media/image82.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32.xml"/><Relationship Id="rId16" Type="http://schemas.openxmlformats.org/officeDocument/2006/relationships/hyperlink" Target="https://colab.research.google.com/github/zz4fap/t319_aprendizado_de_maquina/blob/main/notebooks/regression/formatos_diferentes_da_superficie_de_erro.ipynb" TargetMode="External"/><Relationship Id="rId1" Type="http://schemas.openxmlformats.org/officeDocument/2006/relationships/slideLayout" Target="../slideLayouts/slideLayout2.xml"/><Relationship Id="rId6" Type="http://schemas.openxmlformats.org/officeDocument/2006/relationships/image" Target="../media/image390.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80.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420.png"/><Relationship Id="rId1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jpeg"/></Relationships>
</file>

<file path=ppt/slides/_rels/slide5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6.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dirty="0"/>
              <a:t>Como encontramos os pesos que minimizam a função de erro?</a:t>
            </a:r>
          </a:p>
          <a:p>
            <a:pPr algn="ctr"/>
            <a:endParaRPr lang="pt-BR" sz="4800"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dirty="0"/>
              <a:t>Então, como sabemos se o ponto encontrado é um mínimo ou um máximo da função?</a:t>
            </a:r>
          </a:p>
          <a:p>
            <a:pPr algn="ctr"/>
            <a:endParaRPr lang="pt-BR" sz="4800"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lnSpcReduction="10000"/>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 de erro.</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2663"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da </a:t>
            </a:r>
            <a:r>
              <a:rPr lang="pt-BR" sz="1400" b="1" i="1" dirty="0"/>
              <a:t>função objetivo</a:t>
            </a:r>
            <a:r>
              <a:rPr lang="pt-BR" sz="1400" dirty="0"/>
              <a:t> com sua </a:t>
            </a:r>
            <a:r>
              <a:rPr lang="pt-BR" sz="1400" b="1" dirty="0"/>
              <a:t>versão ruidosa</a:t>
            </a:r>
            <a:r>
              <a:rPr lang="pt-BR" sz="1400" dirty="0"/>
              <a:t>.</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𝟏</m:t>
                            </m:r>
                          </m:sub>
                        </m:sSub>
                      </m:e>
                    </m:acc>
                  </m:oMath>
                </a14:m>
                <a:r>
                  <a:rPr lang="pt-BR" b="1" dirty="0">
                    <a:solidFill>
                      <a:srgbClr val="00B0F0"/>
                    </a:solidFill>
                  </a:rPr>
                  <a:t> 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𝟐</m:t>
                            </m:r>
                          </m:sub>
                        </m:sSub>
                      </m:e>
                    </m:acc>
                  </m:oMath>
                </a14:m>
                <a:r>
                  <a:rPr lang="pt-BR" b="1" dirty="0">
                    <a:solidFill>
                      <a:srgbClr val="00B0F0"/>
                    </a:solidFill>
                  </a:rPr>
                  <a:t>?</a:t>
                </a:r>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a:blip r:embed="rId4"/>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a:t>OBS</a:t>
            </a:r>
            <a:r>
              <a:rPr lang="pt-BR" sz="1400" dirty="0"/>
              <a:t>.: Se tivéssemos mais de dois atributos, já não seria possível plotar uma figura.</a:t>
            </a:r>
          </a:p>
        </p:txBody>
      </p:sp>
      <p:pic>
        <p:nvPicPr>
          <p:cNvPr id="9" name="Imagem 8"/>
          <p:cNvPicPr>
            <a:picLocks noChangeAspect="1"/>
          </p:cNvPicPr>
          <p:nvPr/>
        </p:nvPicPr>
        <p:blipFill rotWithShape="1">
          <a:blip r:embed="rId5">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6"/>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curva </a:t>
                </a:r>
                <a:r>
                  <a:rPr lang="pt-BR" b="1" i="1" dirty="0"/>
                  <a:t>terá o mesmo valor de erro</a:t>
                </a:r>
                <a:r>
                  <a:rPr lang="pt-BR" dirty="0"/>
                  <a:t>.</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6EBFCB-DB8E-C5DE-93AF-1A8A6D9F8D17}"/>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F9421EF5-A83A-26F3-DF7A-B969C104FB5F}"/>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315116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B811DE-25FD-B9FA-045A-8E090D1BC772}"/>
              </a:ext>
            </a:extLst>
          </p:cNvPr>
          <p:cNvSpPr>
            <a:spLocks noGrp="1"/>
          </p:cNvSpPr>
          <p:nvPr>
            <p:ph type="title"/>
          </p:nvPr>
        </p:nvSpPr>
        <p:spPr/>
        <p:txBody>
          <a:bodyPr/>
          <a:lstStyle/>
          <a:p>
            <a:r>
              <a:rPr lang="pt-BR" dirty="0"/>
              <a:t>Variações do formato da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807E193-D110-CC52-0F31-1BD46CAE49E4}"/>
                  </a:ext>
                </a:extLst>
              </p:cNvPr>
              <p:cNvSpPr>
                <a:spLocks noGrp="1"/>
              </p:cNvSpPr>
              <p:nvPr>
                <p:ph idx="1"/>
              </p:nvPr>
            </p:nvSpPr>
            <p:spPr>
              <a:xfrm>
                <a:off x="838200" y="1825624"/>
                <a:ext cx="11059509" cy="5032375"/>
              </a:xfrm>
            </p:spPr>
            <p:txBody>
              <a:bodyPr>
                <a:normAutofit/>
              </a:bodyPr>
              <a:lstStyle/>
              <a:p>
                <a:r>
                  <a:rPr lang="pt-BR" dirty="0"/>
                  <a:t>Agora veremos que </a:t>
                </a:r>
                <a:r>
                  <a:rPr lang="pt-BR" b="1" i="1" dirty="0"/>
                  <a:t>nem toda superfície de erro tem formato de tigela</a:t>
                </a:r>
                <a:r>
                  <a:rPr lang="pt-BR" dirty="0"/>
                  <a:t>, em alguns casos, elas têm o formato de </a:t>
                </a:r>
                <a:r>
                  <a:rPr lang="pt-BR" b="1" i="1" dirty="0">
                    <a:solidFill>
                      <a:srgbClr val="7030A0"/>
                    </a:solidFill>
                  </a:rPr>
                  <a:t>vale</a:t>
                </a:r>
                <a:r>
                  <a:rPr lang="pt-BR" dirty="0">
                    <a:solidFill>
                      <a:srgbClr val="7030A0"/>
                    </a:solidFill>
                  </a:rPr>
                  <a:t>.</a:t>
                </a:r>
                <a:endParaRPr lang="pt-BR" dirty="0"/>
              </a:p>
              <a:p>
                <a:r>
                  <a:rPr lang="pt-BR" dirty="0"/>
                  <a:t>Porém, </a:t>
                </a:r>
                <a:r>
                  <a:rPr lang="pt-BR" b="1" i="1" dirty="0">
                    <a:solidFill>
                      <a:srgbClr val="00B050"/>
                    </a:solidFill>
                  </a:rPr>
                  <a:t>independente do formato todas continuam sendo convexas</a:t>
                </a:r>
                <a:r>
                  <a:rPr lang="pt-BR" dirty="0"/>
                  <a:t>.</a:t>
                </a:r>
              </a:p>
              <a:p>
                <a:r>
                  <a:rPr lang="pt-BR" dirty="0"/>
                  <a:t>Ou seja, continuam tendo apenas </a:t>
                </a:r>
                <a:r>
                  <a:rPr lang="pt-BR" b="1" i="1" dirty="0">
                    <a:solidFill>
                      <a:srgbClr val="00B050"/>
                    </a:solidFill>
                  </a:rPr>
                  <a:t>um ponto de mínimo</a:t>
                </a:r>
                <a:r>
                  <a:rPr lang="pt-BR" dirty="0"/>
                  <a:t>.</a:t>
                </a:r>
              </a:p>
              <a:p>
                <a:r>
                  <a:rPr lang="pt-BR" dirty="0"/>
                  <a:t>Para demonstrar isso vamos supor a seguinte </a:t>
                </a:r>
                <a:r>
                  <a:rPr lang="pt-BR" b="1" i="1" dirty="0"/>
                  <a:t>função observável</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b="1" i="1" dirty="0"/>
              </a:p>
              <a:p>
                <a:pPr marL="0" indent="0">
                  <a:buNone/>
                </a:pPr>
                <a:r>
                  <a:rPr lang="pt-BR" dirty="0"/>
                  <a:t>onde a </a:t>
                </a:r>
                <a:r>
                  <a:rPr lang="pt-BR" b="1" i="1" dirty="0"/>
                  <a:t>função objetivo </a:t>
                </a:r>
                <a:r>
                  <a:rPr lang="pt-BR" dirty="0"/>
                  <a:t>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p:txBody>
          </p:sp>
        </mc:Choice>
        <mc:Fallback>
          <p:sp>
            <p:nvSpPr>
              <p:cNvPr id="3" name="Espaço Reservado para Conteúdo 2">
                <a:extLst>
                  <a:ext uri="{FF2B5EF4-FFF2-40B4-BE49-F238E27FC236}">
                    <a16:creationId xmlns:a16="http://schemas.microsoft.com/office/drawing/2014/main" id="{8807E193-D110-CC52-0F31-1BD46CAE49E4}"/>
                  </a:ext>
                </a:extLst>
              </p:cNvPr>
              <p:cNvSpPr>
                <a:spLocks noGrp="1" noRot="1" noChangeAspect="1" noMove="1" noResize="1" noEditPoints="1" noAdjustHandles="1" noChangeArrowheads="1" noChangeShapeType="1" noTextEdit="1"/>
              </p:cNvSpPr>
              <p:nvPr>
                <p:ph idx="1"/>
              </p:nvPr>
            </p:nvSpPr>
            <p:spPr>
              <a:xfrm>
                <a:off x="838200" y="1825624"/>
                <a:ext cx="11059509" cy="5032375"/>
              </a:xfrm>
              <a:blipFill>
                <a:blip r:embed="rId2"/>
                <a:stretch>
                  <a:fillRect l="-1158" t="-1937"/>
                </a:stretch>
              </a:blipFill>
            </p:spPr>
            <p:txBody>
              <a:bodyPr/>
              <a:lstStyle/>
              <a:p>
                <a:r>
                  <a:rPr lang="pt-BR">
                    <a:noFill/>
                  </a:rPr>
                  <a:t> </a:t>
                </a:r>
              </a:p>
            </p:txBody>
          </p:sp>
        </mc:Fallback>
      </mc:AlternateContent>
    </p:spTree>
    <p:extLst>
      <p:ext uri="{BB962C8B-B14F-4D97-AF65-F5344CB8AC3E}">
        <p14:creationId xmlns:p14="http://schemas.microsoft.com/office/powerpoint/2010/main" val="1224323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8693E4-9E01-5B59-8843-67706114D2CF}"/>
              </a:ext>
            </a:extLst>
          </p:cNvPr>
          <p:cNvSpPr>
            <a:spLocks noGrp="1"/>
          </p:cNvSpPr>
          <p:nvPr>
            <p:ph type="title"/>
          </p:nvPr>
        </p:nvSpPr>
        <p:spPr/>
        <p:txBody>
          <a:bodyPr/>
          <a:lstStyle/>
          <a:p>
            <a:r>
              <a:rPr lang="pt-BR" dirty="0"/>
              <a:t>Variações do formato da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61EB544-A184-A7C3-49CD-4E4153BC334F}"/>
                  </a:ext>
                </a:extLst>
              </p:cNvPr>
              <p:cNvSpPr>
                <a:spLocks noGrp="1"/>
              </p:cNvSpPr>
              <p:nvPr>
                <p:ph idx="1"/>
              </p:nvPr>
            </p:nvSpPr>
            <p:spPr>
              <a:xfrm>
                <a:off x="838200" y="1825624"/>
                <a:ext cx="11027979" cy="5032375"/>
              </a:xfrm>
            </p:spPr>
            <p:txBody>
              <a:bodyPr>
                <a:normAutofit/>
              </a:bodyPr>
              <a:lstStyle/>
              <a:p>
                <a:r>
                  <a:rPr lang="pt-BR" dirty="0"/>
                  <a:t>Agora, suponhamos que nós quiséssemos aproximar a </a:t>
                </a:r>
                <a:r>
                  <a:rPr lang="pt-BR" b="1" i="1" dirty="0"/>
                  <a:t>função objetivo </a:t>
                </a:r>
                <a:r>
                  <a:rPr lang="pt-BR" dirty="0"/>
                  <a:t>com a seguinte </a:t>
                </a:r>
                <a:r>
                  <a:rPr lang="pt-BR" b="1" i="1" dirty="0"/>
                  <a:t>função hipótese</a:t>
                </a:r>
                <a:endParaRPr lang="pt-BR" dirty="0"/>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𝑛</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d>
                        <m:dPr>
                          <m:ctrlPr>
                            <a:rPr lang="pt-BR" i="1" dirty="0">
                              <a:latin typeface="Cambria Math" panose="02040503050406030204" pitchFamily="18" charset="0"/>
                            </a:rPr>
                          </m:ctrlPr>
                        </m:dPr>
                        <m:e>
                          <m:r>
                            <a:rPr lang="pt-BR" i="1" dirty="0">
                              <a:latin typeface="Cambria Math" panose="02040503050406030204" pitchFamily="18" charset="0"/>
                            </a:rPr>
                            <m:t>𝑛</m:t>
                          </m:r>
                        </m:e>
                      </m:d>
                      <m:r>
                        <a:rPr lang="pt-BR" b="0" i="0" dirty="0" smtClean="0">
                          <a:latin typeface="Cambria Math" panose="02040503050406030204" pitchFamily="18" charset="0"/>
                        </a:rPr>
                        <m:t>.</m:t>
                      </m:r>
                    </m:oMath>
                  </m:oMathPara>
                </a14:m>
                <a:endParaRPr lang="pt-BR" dirty="0"/>
              </a:p>
              <a:p>
                <a:r>
                  <a:rPr lang="pt-BR" dirty="0"/>
                  <a:t>Substituindo a </a:t>
                </a:r>
                <a:r>
                  <a:rPr lang="pt-BR" b="1" i="1" dirty="0"/>
                  <a:t>função hipótese </a:t>
                </a:r>
                <a:r>
                  <a:rPr lang="pt-BR" dirty="0"/>
                  <a:t>na  </a:t>
                </a:r>
                <a:r>
                  <a:rPr lang="pt-BR" b="1" i="1" dirty="0"/>
                  <a:t>função de erro</a:t>
                </a:r>
                <a:r>
                  <a:rPr lang="pt-BR" dirty="0"/>
                  <a:t>, nós temos</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b="0" dirty="0"/>
              </a:p>
              <a:p>
                <a:r>
                  <a:rPr lang="pt-BR" dirty="0"/>
                  <a:t>Observando a função de erro, o que ocorreria caso o intervalo de variação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fosse muito maior do que 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(ou 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ser muito maior do que 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a:t>
                </a:r>
              </a:p>
            </p:txBody>
          </p:sp>
        </mc:Choice>
        <mc:Fallback>
          <p:sp>
            <p:nvSpPr>
              <p:cNvPr id="3" name="Espaço Reservado para Conteúdo 2">
                <a:extLst>
                  <a:ext uri="{FF2B5EF4-FFF2-40B4-BE49-F238E27FC236}">
                    <a16:creationId xmlns:a16="http://schemas.microsoft.com/office/drawing/2014/main" id="{561EB544-A184-A7C3-49CD-4E4153BC334F}"/>
                  </a:ext>
                </a:extLst>
              </p:cNvPr>
              <p:cNvSpPr>
                <a:spLocks noGrp="1" noRot="1" noChangeAspect="1" noMove="1" noResize="1" noEditPoints="1" noAdjustHandles="1" noChangeArrowheads="1" noChangeShapeType="1" noTextEdit="1"/>
              </p:cNvSpPr>
              <p:nvPr>
                <p:ph idx="1"/>
              </p:nvPr>
            </p:nvSpPr>
            <p:spPr>
              <a:xfrm>
                <a:off x="838200" y="1825624"/>
                <a:ext cx="11027979" cy="5032375"/>
              </a:xfrm>
              <a:blipFill>
                <a:blip r:embed="rId2"/>
                <a:stretch>
                  <a:fillRect l="-995" t="-1937"/>
                </a:stretch>
              </a:blipFill>
            </p:spPr>
            <p:txBody>
              <a:bodyPr/>
              <a:lstStyle/>
              <a:p>
                <a:r>
                  <a:rPr lang="pt-BR">
                    <a:noFill/>
                  </a:rPr>
                  <a:t> </a:t>
                </a:r>
              </a:p>
            </p:txBody>
          </p:sp>
        </mc:Fallback>
      </mc:AlternateContent>
    </p:spTree>
    <p:extLst>
      <p:ext uri="{BB962C8B-B14F-4D97-AF65-F5344CB8AC3E}">
        <p14:creationId xmlns:p14="http://schemas.microsoft.com/office/powerpoint/2010/main" val="3826669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290CCB-6448-9FA2-C912-324E73A2BA02}"/>
              </a:ext>
            </a:extLst>
          </p:cNvPr>
          <p:cNvSpPr>
            <a:spLocks noGrp="1"/>
          </p:cNvSpPr>
          <p:nvPr>
            <p:ph type="title"/>
          </p:nvPr>
        </p:nvSpPr>
        <p:spPr/>
        <p:txBody>
          <a:bodyPr/>
          <a:lstStyle/>
          <a:p>
            <a:r>
              <a:rPr lang="pt-BR" dirty="0"/>
              <a:t>Variações do formato da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9BA9629E-6A1A-6041-559E-4E55579A72B0}"/>
                  </a:ext>
                </a:extLst>
              </p:cNvPr>
              <p:cNvSpPr>
                <a:spLocks noGrp="1"/>
              </p:cNvSpPr>
              <p:nvPr>
                <p:ph idx="1"/>
              </p:nvPr>
            </p:nvSpPr>
            <p:spPr>
              <a:xfrm>
                <a:off x="838200" y="1825624"/>
                <a:ext cx="11049000" cy="5032375"/>
              </a:xfrm>
            </p:spPr>
            <p:txBody>
              <a:bodyPr>
                <a:normAutofit lnSpcReduction="10000"/>
              </a:bodyPr>
              <a:lstStyle/>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terá uma </a:t>
                </a:r>
                <a:r>
                  <a:rPr lang="pt-BR" b="1" i="1" dirty="0"/>
                  <a:t>influência maior no erro resultante</a:t>
                </a:r>
                <a:r>
                  <a:rPr lang="pt-BR" dirty="0"/>
                  <a:t>, o que pode ser expresso de forma aproximada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r>
                  <a:rPr lang="pt-BR" dirty="0"/>
                  <a:t>Portanto, o erro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oMath>
                </a14:m>
                <a:r>
                  <a:rPr lang="pt-BR" dirty="0"/>
                  <a:t> será </a:t>
                </a:r>
                <a:r>
                  <a:rPr lang="pt-BR" b="1" i="1" dirty="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portanto, pequenas variações de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 </m:t>
                    </m:r>
                  </m:oMath>
                </a14:m>
                <a:r>
                  <a:rPr lang="pt-BR" dirty="0"/>
                  <a:t>farão com que o erro varie rapidamente.</a:t>
                </a:r>
              </a:p>
              <a:p>
                <a:r>
                  <a:rPr lang="pt-BR" dirty="0"/>
                  <a:t>Algo similar ocorre 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a14:m>
                <a:r>
                  <a:rPr lang="pt-BR" dirty="0"/>
                  <a:t> nesse caso, o erro será </a:t>
                </a:r>
                <a:r>
                  <a:rPr lang="pt-BR" b="1" i="1" dirty="0"/>
                  <a:t>dominado pelo atributo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portanto, pequenas variações de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farão com que o erro varie rapidamente.</a:t>
                </a:r>
              </a:p>
              <a:p>
                <a:r>
                  <a:rPr lang="pt-BR" dirty="0"/>
                  <a:t>Vamos ver como fica o formato da superfície para estes casos.</a:t>
                </a:r>
              </a:p>
            </p:txBody>
          </p:sp>
        </mc:Choice>
        <mc:Fallback>
          <p:sp>
            <p:nvSpPr>
              <p:cNvPr id="3" name="Espaço Reservado para Conteúdo 2">
                <a:extLst>
                  <a:ext uri="{FF2B5EF4-FFF2-40B4-BE49-F238E27FC236}">
                    <a16:creationId xmlns:a16="http://schemas.microsoft.com/office/drawing/2014/main" id="{9BA9629E-6A1A-6041-559E-4E55579A72B0}"/>
                  </a:ext>
                </a:extLst>
              </p:cNvPr>
              <p:cNvSpPr>
                <a:spLocks noGrp="1" noRot="1" noChangeAspect="1" noMove="1" noResize="1" noEditPoints="1" noAdjustHandles="1" noChangeArrowheads="1" noChangeShapeType="1" noTextEdit="1"/>
              </p:cNvSpPr>
              <p:nvPr>
                <p:ph idx="1"/>
              </p:nvPr>
            </p:nvSpPr>
            <p:spPr>
              <a:xfrm>
                <a:off x="838200" y="1825624"/>
                <a:ext cx="11049000" cy="5032375"/>
              </a:xfrm>
              <a:blipFill>
                <a:blip r:embed="rId2"/>
                <a:stretch>
                  <a:fillRect l="-993" t="-2663" r="-1711"/>
                </a:stretch>
              </a:blipFill>
            </p:spPr>
            <p:txBody>
              <a:bodyPr/>
              <a:lstStyle/>
              <a:p>
                <a:r>
                  <a:rPr lang="pt-BR">
                    <a:noFill/>
                  </a:rPr>
                  <a:t> </a:t>
                </a:r>
              </a:p>
            </p:txBody>
          </p:sp>
        </mc:Fallback>
      </mc:AlternateContent>
    </p:spTree>
    <p:extLst>
      <p:ext uri="{BB962C8B-B14F-4D97-AF65-F5344CB8AC3E}">
        <p14:creationId xmlns:p14="http://schemas.microsoft.com/office/powerpoint/2010/main" val="2096361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F5248D-C310-39A3-0116-3C59EE072BC5}"/>
              </a:ext>
            </a:extLst>
          </p:cNvPr>
          <p:cNvSpPr>
            <a:spLocks noGrp="1"/>
          </p:cNvSpPr>
          <p:nvPr>
            <p:ph type="title"/>
          </p:nvPr>
        </p:nvSpPr>
        <p:spPr/>
        <p:txBody>
          <a:bodyPr/>
          <a:lstStyle/>
          <a:p>
            <a:r>
              <a:rPr lang="pt-BR" dirty="0"/>
              <a:t>Variações do formato da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540FB6A-F18A-27B7-CB3E-CA99DE7BF8FF}"/>
                  </a:ext>
                </a:extLst>
              </p:cNvPr>
              <p:cNvSpPr>
                <a:spLocks noGrp="1"/>
              </p:cNvSpPr>
              <p:nvPr>
                <p:ph idx="1"/>
              </p:nvPr>
            </p:nvSpPr>
            <p:spPr>
              <a:xfrm>
                <a:off x="838200" y="1825623"/>
                <a:ext cx="11046140" cy="2494129"/>
              </a:xfrm>
            </p:spPr>
            <p:txBody>
              <a:bodyPr>
                <a:normAutofit fontScale="92500" lnSpcReduction="20000"/>
              </a:bodyPr>
              <a:lstStyle/>
              <a:p>
                <a:r>
                  <a:rPr lang="pt-BR" b="1" i="1" dirty="0"/>
                  <a:t>Primeiro caso</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a:t>
                </a:r>
              </a:p>
              <a:p>
                <a:r>
                  <a:rPr lang="pt-BR" dirty="0"/>
                  <a:t>Portanto, a </a:t>
                </a:r>
                <a:r>
                  <a:rPr lang="pt-BR" b="1" i="1" dirty="0">
                    <a:solidFill>
                      <a:srgbClr val="00B050"/>
                    </a:solidFill>
                  </a:rPr>
                  <a:t>influência</a:t>
                </a:r>
                <a:r>
                  <a:rPr lang="pt-BR" dirty="0"/>
                  <a:t> da variação de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 </m:t>
                    </m:r>
                  </m:oMath>
                </a14:m>
                <a:r>
                  <a:rPr lang="pt-BR" dirty="0"/>
                  <a:t>no </a:t>
                </a:r>
                <a:r>
                  <a:rPr lang="pt-BR" b="1" i="1" dirty="0"/>
                  <a:t>erro</a:t>
                </a:r>
                <a:r>
                  <a:rPr lang="pt-BR" dirty="0"/>
                  <a:t> é maior.</a:t>
                </a:r>
              </a:p>
              <a:p>
                <a:r>
                  <a:rPr lang="pt-BR" dirty="0"/>
                  <a:t>Ou seja, o erro varia mais rapidamente com variações de </a:t>
                </a:r>
                <a14:m>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𝑎</m:t>
                            </m:r>
                          </m:e>
                        </m:acc>
                      </m:e>
                      <m:sub>
                        <m:r>
                          <a:rPr lang="pt-BR" b="0" i="1" smtClean="0">
                            <a:latin typeface="Cambria Math" panose="02040503050406030204" pitchFamily="18" charset="0"/>
                          </a:rPr>
                          <m:t>1</m:t>
                        </m:r>
                      </m:sub>
                    </m:sSub>
                  </m:oMath>
                </a14:m>
                <a:r>
                  <a:rPr lang="pt-BR" dirty="0"/>
                  <a:t> resultando em uma superfície com formato de </a:t>
                </a:r>
                <a:r>
                  <a:rPr lang="pt-BR" b="1" i="1" dirty="0"/>
                  <a:t>vale</a:t>
                </a:r>
                <a:r>
                  <a:rPr lang="pt-BR" dirty="0"/>
                  <a:t>.</a:t>
                </a:r>
              </a:p>
              <a:p>
                <a:r>
                  <a:rPr lang="pt-BR" dirty="0"/>
                  <a:t>O erro varia bem mais lentamente com variações de </a:t>
                </a:r>
                <a14:m>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a:t>
                </a:r>
              </a:p>
              <a:p>
                <a:r>
                  <a:rPr lang="pt-BR" dirty="0"/>
                  <a:t>A abertura do vale está no sentido de </a:t>
                </a:r>
                <a14:m>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𝑎</m:t>
                            </m:r>
                          </m:e>
                        </m:acc>
                      </m:e>
                      <m:sub>
                        <m:r>
                          <a:rPr lang="pt-BR" b="0" i="1" smtClean="0">
                            <a:latin typeface="Cambria Math" panose="02040503050406030204" pitchFamily="18" charset="0"/>
                          </a:rPr>
                          <m:t>1</m:t>
                        </m:r>
                      </m:sub>
                    </m:sSub>
                  </m:oMath>
                </a14:m>
                <a:r>
                  <a:rPr lang="pt-BR" dirty="0"/>
                  <a:t>.</a:t>
                </a:r>
              </a:p>
            </p:txBody>
          </p:sp>
        </mc:Choice>
        <mc:Fallback>
          <p:sp>
            <p:nvSpPr>
              <p:cNvPr id="3" name="Espaço Reservado para Conteúdo 2">
                <a:extLst>
                  <a:ext uri="{FF2B5EF4-FFF2-40B4-BE49-F238E27FC236}">
                    <a16:creationId xmlns:a16="http://schemas.microsoft.com/office/drawing/2014/main" id="{2540FB6A-F18A-27B7-CB3E-CA99DE7BF8FF}"/>
                  </a:ext>
                </a:extLst>
              </p:cNvPr>
              <p:cNvSpPr>
                <a:spLocks noGrp="1" noRot="1" noChangeAspect="1" noMove="1" noResize="1" noEditPoints="1" noAdjustHandles="1" noChangeArrowheads="1" noChangeShapeType="1" noTextEdit="1"/>
              </p:cNvSpPr>
              <p:nvPr>
                <p:ph idx="1"/>
              </p:nvPr>
            </p:nvSpPr>
            <p:spPr>
              <a:xfrm>
                <a:off x="838200" y="1825623"/>
                <a:ext cx="11046140" cy="2494129"/>
              </a:xfrm>
              <a:blipFill>
                <a:blip r:embed="rId3"/>
                <a:stretch>
                  <a:fillRect l="-883" t="-6098"/>
                </a:stretch>
              </a:blipFill>
            </p:spPr>
            <p:txBody>
              <a:bodyPr/>
              <a:lstStyle/>
              <a:p>
                <a:r>
                  <a:rPr lang="pt-BR">
                    <a:noFill/>
                  </a:rPr>
                  <a:t> </a:t>
                </a:r>
              </a:p>
            </p:txBody>
          </p:sp>
        </mc:Fallback>
      </mc:AlternateContent>
      <p:grpSp>
        <p:nvGrpSpPr>
          <p:cNvPr id="14" name="Agrupar 13">
            <a:extLst>
              <a:ext uri="{FF2B5EF4-FFF2-40B4-BE49-F238E27FC236}">
                <a16:creationId xmlns:a16="http://schemas.microsoft.com/office/drawing/2014/main" id="{A050C19A-EE9C-31BF-45A7-0809E027E7BE}"/>
              </a:ext>
            </a:extLst>
          </p:cNvPr>
          <p:cNvGrpSpPr/>
          <p:nvPr/>
        </p:nvGrpSpPr>
        <p:grpSpPr>
          <a:xfrm>
            <a:off x="2405739" y="4354853"/>
            <a:ext cx="3452767" cy="2237332"/>
            <a:chOff x="2405739" y="4501993"/>
            <a:chExt cx="3452767" cy="2237332"/>
          </a:xfrm>
        </p:grpSpPr>
        <p:pic>
          <p:nvPicPr>
            <p:cNvPr id="4" name="Imagem 3">
              <a:extLst>
                <a:ext uri="{FF2B5EF4-FFF2-40B4-BE49-F238E27FC236}">
                  <a16:creationId xmlns:a16="http://schemas.microsoft.com/office/drawing/2014/main" id="{73C773BF-1A7D-863F-D8F8-38CC0FBE07D5}"/>
                </a:ext>
              </a:extLst>
            </p:cNvPr>
            <p:cNvPicPr>
              <a:picLocks noChangeAspect="1"/>
            </p:cNvPicPr>
            <p:nvPr/>
          </p:nvPicPr>
          <p:blipFill rotWithShape="1">
            <a:blip r:embed="rId4">
              <a:extLst>
                <a:ext uri="{28A0092B-C50C-407E-A947-70E740481C1C}">
                  <a14:useLocalDpi xmlns:a14="http://schemas.microsoft.com/office/drawing/2010/main" val="0"/>
                </a:ext>
              </a:extLst>
            </a:blip>
            <a:srcRect l="1171" t="1716" r="1171" b="1832"/>
            <a:stretch/>
          </p:blipFill>
          <p:spPr>
            <a:xfrm>
              <a:off x="2405739" y="4501993"/>
              <a:ext cx="3452767" cy="2237332"/>
            </a:xfrm>
            <a:prstGeom prst="rect">
              <a:avLst/>
            </a:prstGeom>
          </p:spPr>
        </p:pic>
        <p:sp>
          <p:nvSpPr>
            <p:cNvPr id="6" name="CaixaDeTexto 5">
              <a:extLst>
                <a:ext uri="{FF2B5EF4-FFF2-40B4-BE49-F238E27FC236}">
                  <a16:creationId xmlns:a16="http://schemas.microsoft.com/office/drawing/2014/main" id="{088C84F8-66D1-9F10-3441-B008013C0337}"/>
                </a:ext>
              </a:extLst>
            </p:cNvPr>
            <p:cNvSpPr txBox="1"/>
            <p:nvPr/>
          </p:nvSpPr>
          <p:spPr>
            <a:xfrm>
              <a:off x="2689562" y="4638828"/>
              <a:ext cx="1090306" cy="461665"/>
            </a:xfrm>
            <a:prstGeom prst="rect">
              <a:avLst/>
            </a:prstGeom>
            <a:noFill/>
          </p:spPr>
          <p:txBody>
            <a:bodyPr wrap="square" rtlCol="0">
              <a:spAutoFit/>
            </a:bodyPr>
            <a:lstStyle/>
            <a:p>
              <a:pPr algn="ctr"/>
              <a:r>
                <a:rPr lang="pt-BR" sz="1200" dirty="0"/>
                <a:t>Histograma dos atributos</a:t>
              </a:r>
            </a:p>
          </p:txBody>
        </p:sp>
      </p:grpSp>
      <p:grpSp>
        <p:nvGrpSpPr>
          <p:cNvPr id="13" name="Agrupar 12">
            <a:extLst>
              <a:ext uri="{FF2B5EF4-FFF2-40B4-BE49-F238E27FC236}">
                <a16:creationId xmlns:a16="http://schemas.microsoft.com/office/drawing/2014/main" id="{C3FE8959-7192-59E8-5B09-A4F757EC1C6B}"/>
              </a:ext>
            </a:extLst>
          </p:cNvPr>
          <p:cNvGrpSpPr/>
          <p:nvPr/>
        </p:nvGrpSpPr>
        <p:grpSpPr>
          <a:xfrm>
            <a:off x="6020019" y="4354853"/>
            <a:ext cx="3292552" cy="2237332"/>
            <a:chOff x="6020019" y="4501993"/>
            <a:chExt cx="3292552" cy="2237332"/>
          </a:xfrm>
        </p:grpSpPr>
        <p:pic>
          <p:nvPicPr>
            <p:cNvPr id="5" name="Imagem 4">
              <a:extLst>
                <a:ext uri="{FF2B5EF4-FFF2-40B4-BE49-F238E27FC236}">
                  <a16:creationId xmlns:a16="http://schemas.microsoft.com/office/drawing/2014/main" id="{AB9D5B20-B253-F6C5-EAC7-EB9A75C74B9B}"/>
                </a:ext>
              </a:extLst>
            </p:cNvPr>
            <p:cNvPicPr>
              <a:picLocks noChangeAspect="1"/>
            </p:cNvPicPr>
            <p:nvPr/>
          </p:nvPicPr>
          <p:blipFill rotWithShape="1">
            <a:blip r:embed="rId5">
              <a:extLst>
                <a:ext uri="{28A0092B-C50C-407E-A947-70E740481C1C}">
                  <a14:useLocalDpi xmlns:a14="http://schemas.microsoft.com/office/drawing/2010/main" val="0"/>
                </a:ext>
              </a:extLst>
            </a:blip>
            <a:srcRect l="1702" t="24715" r="2286" b="7657"/>
            <a:stretch/>
          </p:blipFill>
          <p:spPr>
            <a:xfrm>
              <a:off x="6020019" y="4501993"/>
              <a:ext cx="3292552" cy="2237332"/>
            </a:xfrm>
            <a:prstGeom prst="rect">
              <a:avLst/>
            </a:prstGeom>
          </p:spPr>
        </p:pic>
        <p:sp>
          <p:nvSpPr>
            <p:cNvPr id="7" name="CaixaDeTexto 6">
              <a:extLst>
                <a:ext uri="{FF2B5EF4-FFF2-40B4-BE49-F238E27FC236}">
                  <a16:creationId xmlns:a16="http://schemas.microsoft.com/office/drawing/2014/main" id="{6E9F07AD-F06D-65F6-19B8-5C593DA52619}"/>
                </a:ext>
              </a:extLst>
            </p:cNvPr>
            <p:cNvSpPr txBox="1"/>
            <p:nvPr/>
          </p:nvSpPr>
          <p:spPr>
            <a:xfrm>
              <a:off x="6809346" y="4539925"/>
              <a:ext cx="978819" cy="461665"/>
            </a:xfrm>
            <a:prstGeom prst="rect">
              <a:avLst/>
            </a:prstGeom>
            <a:noFill/>
          </p:spPr>
          <p:txBody>
            <a:bodyPr wrap="square" rtlCol="0">
              <a:spAutoFit/>
            </a:bodyPr>
            <a:lstStyle/>
            <a:p>
              <a:pPr algn="ctr"/>
              <a:r>
                <a:rPr lang="pt-BR" sz="1200" dirty="0"/>
                <a:t>Superfície de erro</a:t>
              </a:r>
            </a:p>
          </p:txBody>
        </p:sp>
      </p:grpSp>
      <mc:AlternateContent xmlns:mc="http://schemas.openxmlformats.org/markup-compatibility/2006">
        <mc:Choice xmlns:a14="http://schemas.microsoft.com/office/drawing/2010/main" Requires="a14">
          <p:sp>
            <p:nvSpPr>
              <p:cNvPr id="8" name="Rectangle 17">
                <a:extLst>
                  <a:ext uri="{FF2B5EF4-FFF2-40B4-BE49-F238E27FC236}">
                    <a16:creationId xmlns:a16="http://schemas.microsoft.com/office/drawing/2014/main" id="{F617C7C9-CA88-9C02-DCB4-7D3C7A2150B0}"/>
                  </a:ext>
                </a:extLst>
              </p:cNvPr>
              <p:cNvSpPr/>
              <p:nvPr/>
            </p:nvSpPr>
            <p:spPr>
              <a:xfrm>
                <a:off x="71388" y="4953353"/>
                <a:ext cx="2262964" cy="923330"/>
              </a:xfrm>
              <a:prstGeom prst="rect">
                <a:avLst/>
              </a:prstGeom>
            </p:spPr>
            <p:txBody>
              <a:bodyPr wrap="square">
                <a:spAutoFit/>
              </a:bodyPr>
              <a:lstStyle/>
              <a:p>
                <a:pPr/>
                <a:r>
                  <a:rPr lang="pt-BR" b="1" dirty="0"/>
                  <a:t>Atributos</a:t>
                </a:r>
              </a:p>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N</m:t>
                          </m:r>
                          <m:r>
                            <a:rPr lang="pt-BR" b="0" i="0" smtClean="0">
                              <a:latin typeface="Cambria Math" panose="02040503050406030204" pitchFamily="18" charset="0"/>
                            </a:rPr>
                            <m:t>,1</m:t>
                          </m:r>
                        </m:e>
                      </m:d>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b="0" i="0" smtClean="0">
                              <a:latin typeface="Cambria Math" panose="02040503050406030204" pitchFamily="18" charset="0"/>
                            </a:rPr>
                            <m:t>N</m:t>
                          </m:r>
                          <m:r>
                            <a:rPr lang="pt-BR">
                              <a:latin typeface="Cambria Math" panose="02040503050406030204" pitchFamily="18" charset="0"/>
                            </a:rPr>
                            <m:t>,1</m:t>
                          </m:r>
                        </m:e>
                      </m:d>
                    </m:oMath>
                  </m:oMathPara>
                </a14:m>
                <a:endParaRPr lang="pt-BR" dirty="0"/>
              </a:p>
            </p:txBody>
          </p:sp>
        </mc:Choice>
        <mc:Fallback>
          <p:sp>
            <p:nvSpPr>
              <p:cNvPr id="8" name="Rectangle 17">
                <a:extLst>
                  <a:ext uri="{FF2B5EF4-FFF2-40B4-BE49-F238E27FC236}">
                    <a16:creationId xmlns:a16="http://schemas.microsoft.com/office/drawing/2014/main" id="{F617C7C9-CA88-9C02-DCB4-7D3C7A2150B0}"/>
                  </a:ext>
                </a:extLst>
              </p:cNvPr>
              <p:cNvSpPr>
                <a:spLocks noRot="1" noChangeAspect="1" noMove="1" noResize="1" noEditPoints="1" noAdjustHandles="1" noChangeArrowheads="1" noChangeShapeType="1" noTextEdit="1"/>
              </p:cNvSpPr>
              <p:nvPr/>
            </p:nvSpPr>
            <p:spPr>
              <a:xfrm>
                <a:off x="71388" y="4953353"/>
                <a:ext cx="2262964" cy="923330"/>
              </a:xfrm>
              <a:prstGeom prst="rect">
                <a:avLst/>
              </a:prstGeom>
              <a:blipFill>
                <a:blip r:embed="rId6"/>
                <a:stretch>
                  <a:fillRect l="-2426" t="-3974"/>
                </a:stretch>
              </a:blipFill>
            </p:spPr>
            <p:txBody>
              <a:bodyPr/>
              <a:lstStyle/>
              <a:p>
                <a:r>
                  <a:rPr lang="pt-BR">
                    <a:noFill/>
                  </a:rPr>
                  <a:t> </a:t>
                </a:r>
              </a:p>
            </p:txBody>
          </p:sp>
        </mc:Fallback>
      </mc:AlternateContent>
      <p:grpSp>
        <p:nvGrpSpPr>
          <p:cNvPr id="12" name="Agrupar 11">
            <a:extLst>
              <a:ext uri="{FF2B5EF4-FFF2-40B4-BE49-F238E27FC236}">
                <a16:creationId xmlns:a16="http://schemas.microsoft.com/office/drawing/2014/main" id="{CEBB090E-D170-849A-6798-F8E73BFB5336}"/>
              </a:ext>
            </a:extLst>
          </p:cNvPr>
          <p:cNvGrpSpPr/>
          <p:nvPr/>
        </p:nvGrpSpPr>
        <p:grpSpPr>
          <a:xfrm>
            <a:off x="9510747" y="4354853"/>
            <a:ext cx="2373592" cy="2237332"/>
            <a:chOff x="9510747" y="4501993"/>
            <a:chExt cx="2373592" cy="2237332"/>
          </a:xfrm>
        </p:grpSpPr>
        <p:pic>
          <p:nvPicPr>
            <p:cNvPr id="9" name="Imagem 8">
              <a:extLst>
                <a:ext uri="{FF2B5EF4-FFF2-40B4-BE49-F238E27FC236}">
                  <a16:creationId xmlns:a16="http://schemas.microsoft.com/office/drawing/2014/main" id="{3623CC85-02FD-5968-2138-836C5DEC69B6}"/>
                </a:ext>
              </a:extLst>
            </p:cNvPr>
            <p:cNvPicPr>
              <a:picLocks noChangeAspect="1"/>
            </p:cNvPicPr>
            <p:nvPr/>
          </p:nvPicPr>
          <p:blipFill rotWithShape="1">
            <a:blip r:embed="rId7">
              <a:extLst>
                <a:ext uri="{28A0092B-C50C-407E-A947-70E740481C1C}">
                  <a14:useLocalDpi xmlns:a14="http://schemas.microsoft.com/office/drawing/2010/main" val="0"/>
                </a:ext>
              </a:extLst>
            </a:blip>
            <a:srcRect l="1299" t="4009" r="1326" b="1743"/>
            <a:stretch/>
          </p:blipFill>
          <p:spPr>
            <a:xfrm>
              <a:off x="9510747" y="4501993"/>
              <a:ext cx="2373592" cy="2237332"/>
            </a:xfrm>
            <a:prstGeom prst="rect">
              <a:avLst/>
            </a:prstGeom>
          </p:spPr>
        </p:pic>
        <p:sp>
          <p:nvSpPr>
            <p:cNvPr id="10" name="CaixaDeTexto 9">
              <a:extLst>
                <a:ext uri="{FF2B5EF4-FFF2-40B4-BE49-F238E27FC236}">
                  <a16:creationId xmlns:a16="http://schemas.microsoft.com/office/drawing/2014/main" id="{B9629EF7-9063-3BF5-FD40-9777DBD17E34}"/>
                </a:ext>
              </a:extLst>
            </p:cNvPr>
            <p:cNvSpPr txBox="1"/>
            <p:nvPr/>
          </p:nvSpPr>
          <p:spPr>
            <a:xfrm>
              <a:off x="9728690" y="4574432"/>
              <a:ext cx="1021191" cy="461665"/>
            </a:xfrm>
            <a:prstGeom prst="rect">
              <a:avLst/>
            </a:prstGeom>
            <a:noFill/>
          </p:spPr>
          <p:txBody>
            <a:bodyPr wrap="square" rtlCol="0">
              <a:spAutoFit/>
            </a:bodyPr>
            <a:lstStyle/>
            <a:p>
              <a:pPr algn="ctr"/>
              <a:r>
                <a:rPr lang="pt-BR" sz="1200" dirty="0"/>
                <a:t>Superfície de contorno</a:t>
              </a:r>
            </a:p>
          </p:txBody>
        </p:sp>
      </p:grpSp>
      <p:sp>
        <p:nvSpPr>
          <p:cNvPr id="11" name="Rectangle 23">
            <a:extLst>
              <a:ext uri="{FF2B5EF4-FFF2-40B4-BE49-F238E27FC236}">
                <a16:creationId xmlns:a16="http://schemas.microsoft.com/office/drawing/2014/main" id="{3B3864F3-1D35-2978-0DB0-CE3EE99B0DC7}"/>
              </a:ext>
            </a:extLst>
          </p:cNvPr>
          <p:cNvSpPr/>
          <p:nvPr/>
        </p:nvSpPr>
        <p:spPr>
          <a:xfrm>
            <a:off x="0" y="6593886"/>
            <a:ext cx="4033762" cy="276999"/>
          </a:xfrm>
          <a:prstGeom prst="rect">
            <a:avLst/>
          </a:prstGeom>
          <a:noFill/>
        </p:spPr>
        <p:txBody>
          <a:bodyPr wrap="square" rtlCol="0">
            <a:spAutoFit/>
          </a:bodyPr>
          <a:lstStyle/>
          <a:p>
            <a:r>
              <a:rPr lang="pt-BR" sz="1200" b="1" dirty="0">
                <a:solidFill>
                  <a:srgbClr val="00B0F0"/>
                </a:solidFill>
                <a:hlinkClick r:id="rId8"/>
              </a:rPr>
              <a:t>Exemplo: formatos_diferentes_da_superfície_de_erro.ipynb</a:t>
            </a:r>
            <a:endParaRPr lang="pt-BR" sz="1200" b="1" dirty="0">
              <a:solidFill>
                <a:srgbClr val="00B0F0"/>
              </a:solidFill>
            </a:endParaRPr>
          </a:p>
        </p:txBody>
      </p:sp>
    </p:spTree>
    <p:extLst>
      <p:ext uri="{BB962C8B-B14F-4D97-AF65-F5344CB8AC3E}">
        <p14:creationId xmlns:p14="http://schemas.microsoft.com/office/powerpoint/2010/main" val="4115164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5ABB7-2034-EAC6-DD3B-0736A0472EF9}"/>
              </a:ext>
            </a:extLst>
          </p:cNvPr>
          <p:cNvSpPr>
            <a:spLocks noGrp="1"/>
          </p:cNvSpPr>
          <p:nvPr>
            <p:ph type="title"/>
          </p:nvPr>
        </p:nvSpPr>
        <p:spPr/>
        <p:txBody>
          <a:bodyPr/>
          <a:lstStyle/>
          <a:p>
            <a:r>
              <a:rPr lang="pt-BR" dirty="0"/>
              <a:t>Variações do formato da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30A05AC-91DD-C141-CF4D-30AE743A05FC}"/>
                  </a:ext>
                </a:extLst>
              </p:cNvPr>
              <p:cNvSpPr>
                <a:spLocks noGrp="1"/>
              </p:cNvSpPr>
              <p:nvPr>
                <p:ph idx="1"/>
              </p:nvPr>
            </p:nvSpPr>
            <p:spPr>
              <a:xfrm>
                <a:off x="838200" y="1825625"/>
                <a:ext cx="10515600" cy="2066565"/>
              </a:xfrm>
            </p:spPr>
            <p:txBody>
              <a:bodyPr>
                <a:normAutofit fontScale="92500" lnSpcReduction="10000"/>
              </a:bodyPr>
              <a:lstStyle/>
              <a:p>
                <a:r>
                  <a:rPr lang="pt-BR" b="1" i="1" dirty="0"/>
                  <a:t>Segundo caso</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p>
              <a:p>
                <a:r>
                  <a:rPr lang="pt-BR" dirty="0"/>
                  <a:t>Então, a influência da variação de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no erro é maior, resultando em uma superfície com formato de </a:t>
                </a:r>
                <a:r>
                  <a:rPr lang="pt-BR" b="1" i="1" dirty="0"/>
                  <a:t>vale</a:t>
                </a:r>
                <a:r>
                  <a:rPr lang="pt-BR" dirty="0"/>
                  <a:t>.</a:t>
                </a:r>
              </a:p>
              <a:p>
                <a:r>
                  <a:rPr lang="pt-BR" dirty="0"/>
                  <a:t>O erro varia bem mais lentamente com variações de </a:t>
                </a:r>
                <a14:m>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𝑎</m:t>
                            </m:r>
                          </m:e>
                        </m:acc>
                      </m:e>
                      <m:sub>
                        <m:r>
                          <a:rPr lang="pt-BR" b="0" i="1" smtClean="0">
                            <a:latin typeface="Cambria Math" panose="02040503050406030204" pitchFamily="18" charset="0"/>
                          </a:rPr>
                          <m:t>1</m:t>
                        </m:r>
                      </m:sub>
                    </m:sSub>
                  </m:oMath>
                </a14:m>
                <a:r>
                  <a:rPr lang="pt-BR" dirty="0"/>
                  <a:t>.</a:t>
                </a:r>
              </a:p>
              <a:p>
                <a:r>
                  <a:rPr lang="pt-BR" dirty="0"/>
                  <a:t>A abertura do vale está no sentido de </a:t>
                </a:r>
                <a14:m>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a:t>
                </a:r>
              </a:p>
            </p:txBody>
          </p:sp>
        </mc:Choice>
        <mc:Fallback>
          <p:sp>
            <p:nvSpPr>
              <p:cNvPr id="3" name="Espaço Reservado para Conteúdo 2">
                <a:extLst>
                  <a:ext uri="{FF2B5EF4-FFF2-40B4-BE49-F238E27FC236}">
                    <a16:creationId xmlns:a16="http://schemas.microsoft.com/office/drawing/2014/main" id="{830A05AC-91DD-C141-CF4D-30AE743A05FC}"/>
                  </a:ext>
                </a:extLst>
              </p:cNvPr>
              <p:cNvSpPr>
                <a:spLocks noGrp="1" noRot="1" noChangeAspect="1" noMove="1" noResize="1" noEditPoints="1" noAdjustHandles="1" noChangeArrowheads="1" noChangeShapeType="1" noTextEdit="1"/>
              </p:cNvSpPr>
              <p:nvPr>
                <p:ph idx="1"/>
              </p:nvPr>
            </p:nvSpPr>
            <p:spPr>
              <a:xfrm>
                <a:off x="838200" y="1825625"/>
                <a:ext cx="10515600" cy="2066565"/>
              </a:xfrm>
              <a:blipFill>
                <a:blip r:embed="rId3"/>
                <a:stretch>
                  <a:fillRect l="-928" t="-5900" b="-796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Rectangle 18">
                <a:extLst>
                  <a:ext uri="{FF2B5EF4-FFF2-40B4-BE49-F238E27FC236}">
                    <a16:creationId xmlns:a16="http://schemas.microsoft.com/office/drawing/2014/main" id="{731E5B7E-D434-6429-9D4D-B9DD11E0C58C}"/>
                  </a:ext>
                </a:extLst>
              </p:cNvPr>
              <p:cNvSpPr/>
              <p:nvPr/>
            </p:nvSpPr>
            <p:spPr>
              <a:xfrm>
                <a:off x="-140110" y="5237318"/>
                <a:ext cx="2378900" cy="923330"/>
              </a:xfrm>
              <a:prstGeom prst="rect">
                <a:avLst/>
              </a:prstGeom>
            </p:spPr>
            <p:txBody>
              <a:bodyPr wrap="square">
                <a:spAutoFit/>
              </a:bodyPr>
              <a:lstStyle/>
              <a:p>
                <a:pPr/>
                <a:r>
                  <a:rPr lang="pt-BR" b="1" dirty="0"/>
                  <a:t>Atributos</a:t>
                </a:r>
                <a:endParaRPr lang="pt-B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N</m:t>
                          </m:r>
                          <m:r>
                            <a:rPr lang="pt-BR" b="0" i="0" smtClean="0">
                              <a:latin typeface="Cambria Math" panose="02040503050406030204" pitchFamily="18" charset="0"/>
                            </a:rPr>
                            <m:t>,1</m:t>
                          </m:r>
                        </m:e>
                      </m:d>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b="0" i="0" smtClean="0">
                              <a:latin typeface="Cambria Math" panose="02040503050406030204" pitchFamily="18" charset="0"/>
                            </a:rPr>
                            <m:t>N</m:t>
                          </m:r>
                          <m:r>
                            <a:rPr lang="pt-BR">
                              <a:latin typeface="Cambria Math" panose="02040503050406030204" pitchFamily="18" charset="0"/>
                            </a:rPr>
                            <m:t>,1</m:t>
                          </m:r>
                        </m:e>
                      </m:d>
                    </m:oMath>
                  </m:oMathPara>
                </a14:m>
                <a:endParaRPr lang="pt-BR" dirty="0"/>
              </a:p>
            </p:txBody>
          </p:sp>
        </mc:Choice>
        <mc:Fallback>
          <p:sp>
            <p:nvSpPr>
              <p:cNvPr id="4" name="Rectangle 18">
                <a:extLst>
                  <a:ext uri="{FF2B5EF4-FFF2-40B4-BE49-F238E27FC236}">
                    <a16:creationId xmlns:a16="http://schemas.microsoft.com/office/drawing/2014/main" id="{731E5B7E-D434-6429-9D4D-B9DD11E0C58C}"/>
                  </a:ext>
                </a:extLst>
              </p:cNvPr>
              <p:cNvSpPr>
                <a:spLocks noRot="1" noChangeAspect="1" noMove="1" noResize="1" noEditPoints="1" noAdjustHandles="1" noChangeArrowheads="1" noChangeShapeType="1" noTextEdit="1"/>
              </p:cNvSpPr>
              <p:nvPr/>
            </p:nvSpPr>
            <p:spPr>
              <a:xfrm>
                <a:off x="-140110" y="5237318"/>
                <a:ext cx="2378900" cy="923330"/>
              </a:xfrm>
              <a:prstGeom prst="rect">
                <a:avLst/>
              </a:prstGeom>
              <a:blipFill>
                <a:blip r:embed="rId4"/>
                <a:stretch>
                  <a:fillRect l="-2051" t="-328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9E11E21-2B54-2515-DAF0-CB15B15AB097}"/>
              </a:ext>
            </a:extLst>
          </p:cNvPr>
          <p:cNvPicPr>
            <a:picLocks/>
          </p:cNvPicPr>
          <p:nvPr/>
        </p:nvPicPr>
        <p:blipFill rotWithShape="1">
          <a:blip r:embed="rId5">
            <a:extLst>
              <a:ext uri="{28A0092B-C50C-407E-A947-70E740481C1C}">
                <a14:useLocalDpi xmlns:a14="http://schemas.microsoft.com/office/drawing/2010/main" val="0"/>
              </a:ext>
            </a:extLst>
          </a:blip>
          <a:srcRect l="1390" t="1190" r="732" b="2024"/>
          <a:stretch/>
        </p:blipFill>
        <p:spPr>
          <a:xfrm>
            <a:off x="1931844" y="4444484"/>
            <a:ext cx="3456000" cy="2232000"/>
          </a:xfrm>
          <a:prstGeom prst="rect">
            <a:avLst/>
          </a:prstGeom>
        </p:spPr>
      </p:pic>
      <p:pic>
        <p:nvPicPr>
          <p:cNvPr id="6" name="Imagem 5">
            <a:extLst>
              <a:ext uri="{FF2B5EF4-FFF2-40B4-BE49-F238E27FC236}">
                <a16:creationId xmlns:a16="http://schemas.microsoft.com/office/drawing/2014/main" id="{D5950912-56CB-231D-851F-521C5F2EBBC4}"/>
              </a:ext>
            </a:extLst>
          </p:cNvPr>
          <p:cNvPicPr>
            <a:picLocks noChangeAspect="1"/>
          </p:cNvPicPr>
          <p:nvPr/>
        </p:nvPicPr>
        <p:blipFill rotWithShape="1">
          <a:blip r:embed="rId6">
            <a:extLst>
              <a:ext uri="{28A0092B-C50C-407E-A947-70E740481C1C}">
                <a14:useLocalDpi xmlns:a14="http://schemas.microsoft.com/office/drawing/2010/main" val="0"/>
              </a:ext>
            </a:extLst>
          </a:blip>
          <a:srcRect l="2011" t="25241" r="2756" b="7736"/>
          <a:stretch/>
        </p:blipFill>
        <p:spPr>
          <a:xfrm>
            <a:off x="5469355" y="4349892"/>
            <a:ext cx="3287494" cy="2232000"/>
          </a:xfrm>
          <a:prstGeom prst="rect">
            <a:avLst/>
          </a:prstGeom>
        </p:spPr>
      </p:pic>
      <p:pic>
        <p:nvPicPr>
          <p:cNvPr id="7" name="Imagem 6">
            <a:extLst>
              <a:ext uri="{FF2B5EF4-FFF2-40B4-BE49-F238E27FC236}">
                <a16:creationId xmlns:a16="http://schemas.microsoft.com/office/drawing/2014/main" id="{2C3AF6AF-254C-919B-8F90-0DFDA4722095}"/>
              </a:ext>
            </a:extLst>
          </p:cNvPr>
          <p:cNvPicPr>
            <a:picLocks noChangeAspect="1"/>
          </p:cNvPicPr>
          <p:nvPr/>
        </p:nvPicPr>
        <p:blipFill rotWithShape="1">
          <a:blip r:embed="rId7">
            <a:extLst>
              <a:ext uri="{28A0092B-C50C-407E-A947-70E740481C1C}">
                <a14:useLocalDpi xmlns:a14="http://schemas.microsoft.com/office/drawing/2010/main" val="0"/>
              </a:ext>
            </a:extLst>
          </a:blip>
          <a:srcRect l="1369" t="4046" r="1256" b="1816"/>
          <a:stretch/>
        </p:blipFill>
        <p:spPr>
          <a:xfrm>
            <a:off x="9133490" y="4352044"/>
            <a:ext cx="2368428" cy="2229847"/>
          </a:xfrm>
          <a:prstGeom prst="rect">
            <a:avLst/>
          </a:prstGeom>
        </p:spPr>
      </p:pic>
      <p:sp>
        <p:nvSpPr>
          <p:cNvPr id="8" name="CaixaDeTexto 7">
            <a:extLst>
              <a:ext uri="{FF2B5EF4-FFF2-40B4-BE49-F238E27FC236}">
                <a16:creationId xmlns:a16="http://schemas.microsoft.com/office/drawing/2014/main" id="{935DB1C5-10FD-3E2B-F5EE-C48C3DD751AC}"/>
              </a:ext>
            </a:extLst>
          </p:cNvPr>
          <p:cNvSpPr txBox="1"/>
          <p:nvPr/>
        </p:nvSpPr>
        <p:spPr>
          <a:xfrm>
            <a:off x="2405783" y="4617812"/>
            <a:ext cx="1090306" cy="461665"/>
          </a:xfrm>
          <a:prstGeom prst="rect">
            <a:avLst/>
          </a:prstGeom>
          <a:noFill/>
        </p:spPr>
        <p:txBody>
          <a:bodyPr wrap="square" rtlCol="0">
            <a:spAutoFit/>
          </a:bodyPr>
          <a:lstStyle/>
          <a:p>
            <a:pPr algn="ctr"/>
            <a:r>
              <a:rPr lang="pt-BR" sz="1200" dirty="0"/>
              <a:t>Histograma dos atributos</a:t>
            </a:r>
          </a:p>
        </p:txBody>
      </p:sp>
      <p:sp>
        <p:nvSpPr>
          <p:cNvPr id="9" name="CaixaDeTexto 8">
            <a:extLst>
              <a:ext uri="{FF2B5EF4-FFF2-40B4-BE49-F238E27FC236}">
                <a16:creationId xmlns:a16="http://schemas.microsoft.com/office/drawing/2014/main" id="{FAAF721B-AADA-1CE8-29AE-1148C26A3AFE}"/>
              </a:ext>
            </a:extLst>
          </p:cNvPr>
          <p:cNvSpPr txBox="1"/>
          <p:nvPr/>
        </p:nvSpPr>
        <p:spPr>
          <a:xfrm>
            <a:off x="6031581" y="4349891"/>
            <a:ext cx="978819" cy="461665"/>
          </a:xfrm>
          <a:prstGeom prst="rect">
            <a:avLst/>
          </a:prstGeom>
          <a:noFill/>
        </p:spPr>
        <p:txBody>
          <a:bodyPr wrap="square" rtlCol="0">
            <a:spAutoFit/>
          </a:bodyPr>
          <a:lstStyle/>
          <a:p>
            <a:pPr algn="ctr"/>
            <a:r>
              <a:rPr lang="pt-BR" sz="1200" dirty="0"/>
              <a:t>Superfície de erro</a:t>
            </a:r>
          </a:p>
        </p:txBody>
      </p:sp>
      <p:sp>
        <p:nvSpPr>
          <p:cNvPr id="10" name="CaixaDeTexto 9">
            <a:extLst>
              <a:ext uri="{FF2B5EF4-FFF2-40B4-BE49-F238E27FC236}">
                <a16:creationId xmlns:a16="http://schemas.microsoft.com/office/drawing/2014/main" id="{493FE6F4-6A57-8696-1D5C-42AC11477028}"/>
              </a:ext>
            </a:extLst>
          </p:cNvPr>
          <p:cNvSpPr txBox="1"/>
          <p:nvPr/>
        </p:nvSpPr>
        <p:spPr>
          <a:xfrm>
            <a:off x="9296513" y="4349891"/>
            <a:ext cx="1021191" cy="461665"/>
          </a:xfrm>
          <a:prstGeom prst="rect">
            <a:avLst/>
          </a:prstGeom>
          <a:noFill/>
        </p:spPr>
        <p:txBody>
          <a:bodyPr wrap="square" rtlCol="0">
            <a:spAutoFit/>
          </a:bodyPr>
          <a:lstStyle/>
          <a:p>
            <a:pPr algn="ctr"/>
            <a:r>
              <a:rPr lang="pt-BR" sz="1200" dirty="0"/>
              <a:t>Superfície de contorno</a:t>
            </a:r>
          </a:p>
        </p:txBody>
      </p:sp>
    </p:spTree>
    <p:extLst>
      <p:ext uri="{BB962C8B-B14F-4D97-AF65-F5344CB8AC3E}">
        <p14:creationId xmlns:p14="http://schemas.microsoft.com/office/powerpoint/2010/main" val="3345407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1EEA5-6CD5-7969-9CC0-3FC9C3AB1201}"/>
              </a:ext>
            </a:extLst>
          </p:cNvPr>
          <p:cNvSpPr>
            <a:spLocks noGrp="1"/>
          </p:cNvSpPr>
          <p:nvPr>
            <p:ph type="title"/>
          </p:nvPr>
        </p:nvSpPr>
        <p:spPr/>
        <p:txBody>
          <a:bodyPr/>
          <a:lstStyle/>
          <a:p>
            <a:r>
              <a:rPr lang="pt-BR" dirty="0"/>
              <a:t>Variações do formato da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3BCD840-F7C4-1F2F-A64E-BF572881EBC2}"/>
                  </a:ext>
                </a:extLst>
              </p:cNvPr>
              <p:cNvSpPr>
                <a:spLocks noGrp="1"/>
              </p:cNvSpPr>
              <p:nvPr>
                <p:ph idx="1"/>
              </p:nvPr>
            </p:nvSpPr>
            <p:spPr>
              <a:xfrm>
                <a:off x="838199" y="1825625"/>
                <a:ext cx="11027979" cy="1737382"/>
              </a:xfrm>
            </p:spPr>
            <p:txBody>
              <a:bodyPr>
                <a:normAutofit fontScale="92500" lnSpcReduction="10000"/>
              </a:bodyPr>
              <a:lstStyle/>
              <a:p>
                <a:r>
                  <a:rPr lang="pt-BR" b="1" i="1" dirty="0"/>
                  <a:t>Terceiro caso</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têm intervalos semelhantes.</a:t>
                </a:r>
              </a:p>
              <a:p>
                <a:r>
                  <a:rPr lang="pt-BR" dirty="0"/>
                  <a:t>Portanto, a variação tanto de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quanto de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a:latin typeface="Cambria Math" panose="02040503050406030204" pitchFamily="18" charset="0"/>
                      </a:rPr>
                      <m:t> </m:t>
                    </m:r>
                  </m:oMath>
                </a14:m>
                <a:r>
                  <a:rPr lang="pt-BR" dirty="0"/>
                  <a:t>tem influência semelhante na variação do erro, resultando em uma superfície com formato de </a:t>
                </a:r>
                <a:r>
                  <a:rPr lang="pt-BR" b="1" i="1" dirty="0"/>
                  <a:t>tigela</a:t>
                </a:r>
                <a:r>
                  <a:rPr lang="pt-BR" dirty="0"/>
                  <a:t>.</a:t>
                </a:r>
              </a:p>
              <a:p>
                <a:r>
                  <a:rPr lang="pt-BR" dirty="0"/>
                  <a:t>O erro varia de forma similar com variações de </a:t>
                </a:r>
                <a14:m>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𝑎</m:t>
                            </m:r>
                          </m:e>
                        </m:acc>
                      </m:e>
                      <m:sub>
                        <m:r>
                          <a:rPr lang="pt-BR" b="0" i="1" smtClean="0">
                            <a:latin typeface="Cambria Math" panose="02040503050406030204" pitchFamily="18" charset="0"/>
                          </a:rPr>
                          <m:t>1</m:t>
                        </m:r>
                      </m:sub>
                    </m:sSub>
                  </m:oMath>
                </a14:m>
                <a:r>
                  <a:rPr lang="pt-BR" dirty="0"/>
                  <a:t> ou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a:t>
                </a:r>
              </a:p>
            </p:txBody>
          </p:sp>
        </mc:Choice>
        <mc:Fallback>
          <p:sp>
            <p:nvSpPr>
              <p:cNvPr id="3" name="Espaço Reservado para Conteúdo 2">
                <a:extLst>
                  <a:ext uri="{FF2B5EF4-FFF2-40B4-BE49-F238E27FC236}">
                    <a16:creationId xmlns:a16="http://schemas.microsoft.com/office/drawing/2014/main" id="{E3BCD840-F7C4-1F2F-A64E-BF572881EBC2}"/>
                  </a:ext>
                </a:extLst>
              </p:cNvPr>
              <p:cNvSpPr>
                <a:spLocks noGrp="1" noRot="1" noChangeAspect="1" noMove="1" noResize="1" noEditPoints="1" noAdjustHandles="1" noChangeArrowheads="1" noChangeShapeType="1" noTextEdit="1"/>
              </p:cNvSpPr>
              <p:nvPr>
                <p:ph idx="1"/>
              </p:nvPr>
            </p:nvSpPr>
            <p:spPr>
              <a:xfrm>
                <a:off x="838199" y="1825625"/>
                <a:ext cx="11027979" cy="1737382"/>
              </a:xfrm>
              <a:blipFill>
                <a:blip r:embed="rId3"/>
                <a:stretch>
                  <a:fillRect l="-829" t="-7018" b="-280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Rectangle 19">
                <a:extLst>
                  <a:ext uri="{FF2B5EF4-FFF2-40B4-BE49-F238E27FC236}">
                    <a16:creationId xmlns:a16="http://schemas.microsoft.com/office/drawing/2014/main" id="{8E916363-496B-6BBA-9844-47878763A8BB}"/>
                  </a:ext>
                </a:extLst>
              </p:cNvPr>
              <p:cNvSpPr/>
              <p:nvPr/>
            </p:nvSpPr>
            <p:spPr>
              <a:xfrm>
                <a:off x="130923" y="4909046"/>
                <a:ext cx="2372994" cy="923330"/>
              </a:xfrm>
              <a:prstGeom prst="rect">
                <a:avLst/>
              </a:prstGeom>
            </p:spPr>
            <p:txBody>
              <a:bodyPr wrap="square">
                <a:spAutoFit/>
              </a:bodyPr>
              <a:lstStyle/>
              <a:p>
                <a:pPr/>
                <a:r>
                  <a:rPr lang="pt-BR" b="1" dirty="0"/>
                  <a:t>Atributos</a:t>
                </a:r>
                <a:endParaRPr lang="pt-B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N</m:t>
                          </m:r>
                          <m:r>
                            <a:rPr lang="pt-BR" b="0" i="0" smtClean="0">
                              <a:latin typeface="Cambria Math" panose="02040503050406030204" pitchFamily="18" charset="0"/>
                            </a:rPr>
                            <m:t>,1</m:t>
                          </m:r>
                        </m:e>
                      </m:d>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b="0" i="0" smtClean="0">
                              <a:latin typeface="Cambria Math" panose="02040503050406030204" pitchFamily="18" charset="0"/>
                            </a:rPr>
                            <m:t>N</m:t>
                          </m:r>
                          <m:r>
                            <a:rPr lang="pt-BR">
                              <a:latin typeface="Cambria Math" panose="02040503050406030204" pitchFamily="18" charset="0"/>
                            </a:rPr>
                            <m:t>,1</m:t>
                          </m:r>
                        </m:e>
                      </m:d>
                    </m:oMath>
                  </m:oMathPara>
                </a14:m>
                <a:endParaRPr lang="pt-BR" dirty="0"/>
              </a:p>
            </p:txBody>
          </p:sp>
        </mc:Choice>
        <mc:Fallback>
          <p:sp>
            <p:nvSpPr>
              <p:cNvPr id="4" name="Rectangle 19">
                <a:extLst>
                  <a:ext uri="{FF2B5EF4-FFF2-40B4-BE49-F238E27FC236}">
                    <a16:creationId xmlns:a16="http://schemas.microsoft.com/office/drawing/2014/main" id="{8E916363-496B-6BBA-9844-47878763A8BB}"/>
                  </a:ext>
                </a:extLst>
              </p:cNvPr>
              <p:cNvSpPr>
                <a:spLocks noRot="1" noChangeAspect="1" noMove="1" noResize="1" noEditPoints="1" noAdjustHandles="1" noChangeArrowheads="1" noChangeShapeType="1" noTextEdit="1"/>
              </p:cNvSpPr>
              <p:nvPr/>
            </p:nvSpPr>
            <p:spPr>
              <a:xfrm>
                <a:off x="130923" y="4909046"/>
                <a:ext cx="2372994" cy="923330"/>
              </a:xfrm>
              <a:prstGeom prst="rect">
                <a:avLst/>
              </a:prstGeom>
              <a:blipFill>
                <a:blip r:embed="rId4"/>
                <a:stretch>
                  <a:fillRect l="-2051" t="-328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13B04BBD-D19E-D695-AA3E-825145573687}"/>
              </a:ext>
            </a:extLst>
          </p:cNvPr>
          <p:cNvPicPr>
            <a:picLocks noChangeAspect="1"/>
          </p:cNvPicPr>
          <p:nvPr/>
        </p:nvPicPr>
        <p:blipFill rotWithShape="1">
          <a:blip r:embed="rId5">
            <a:extLst>
              <a:ext uri="{28A0092B-C50C-407E-A947-70E740481C1C}">
                <a14:useLocalDpi xmlns:a14="http://schemas.microsoft.com/office/drawing/2010/main" val="0"/>
              </a:ext>
            </a:extLst>
          </a:blip>
          <a:srcRect l="1410" t="2076" r="733" b="2473"/>
          <a:stretch/>
        </p:blipFill>
        <p:spPr>
          <a:xfrm>
            <a:off x="2503917" y="4254711"/>
            <a:ext cx="3543109" cy="2232000"/>
          </a:xfrm>
          <a:prstGeom prst="rect">
            <a:avLst/>
          </a:prstGeom>
        </p:spPr>
      </p:pic>
      <p:pic>
        <p:nvPicPr>
          <p:cNvPr id="6" name="Imagem 5">
            <a:extLst>
              <a:ext uri="{FF2B5EF4-FFF2-40B4-BE49-F238E27FC236}">
                <a16:creationId xmlns:a16="http://schemas.microsoft.com/office/drawing/2014/main" id="{0D3C37D7-0840-EEA0-73FB-6FC85C292BEB}"/>
              </a:ext>
            </a:extLst>
          </p:cNvPr>
          <p:cNvPicPr>
            <a:picLocks noChangeAspect="1"/>
          </p:cNvPicPr>
          <p:nvPr/>
        </p:nvPicPr>
        <p:blipFill rotWithShape="1">
          <a:blip r:embed="rId6">
            <a:extLst>
              <a:ext uri="{28A0092B-C50C-407E-A947-70E740481C1C}">
                <a14:useLocalDpi xmlns:a14="http://schemas.microsoft.com/office/drawing/2010/main" val="0"/>
              </a:ext>
            </a:extLst>
          </a:blip>
          <a:srcRect l="2053" t="25135" r="2466" b="7712"/>
          <a:stretch/>
        </p:blipFill>
        <p:spPr>
          <a:xfrm>
            <a:off x="6338322" y="4254711"/>
            <a:ext cx="3298709" cy="2238164"/>
          </a:xfrm>
          <a:prstGeom prst="rect">
            <a:avLst/>
          </a:prstGeom>
        </p:spPr>
      </p:pic>
      <p:pic>
        <p:nvPicPr>
          <p:cNvPr id="7" name="Imagem 6">
            <a:extLst>
              <a:ext uri="{FF2B5EF4-FFF2-40B4-BE49-F238E27FC236}">
                <a16:creationId xmlns:a16="http://schemas.microsoft.com/office/drawing/2014/main" id="{35BBE3D6-5962-EF41-56DD-5B0DA520C595}"/>
              </a:ext>
            </a:extLst>
          </p:cNvPr>
          <p:cNvPicPr>
            <a:picLocks noChangeAspect="1"/>
          </p:cNvPicPr>
          <p:nvPr/>
        </p:nvPicPr>
        <p:blipFill rotWithShape="1">
          <a:blip r:embed="rId7">
            <a:extLst>
              <a:ext uri="{28A0092B-C50C-407E-A947-70E740481C1C}">
                <a14:useLocalDpi xmlns:a14="http://schemas.microsoft.com/office/drawing/2010/main" val="0"/>
              </a:ext>
            </a:extLst>
          </a:blip>
          <a:srcRect l="1258" t="4072" r="1289" b="1546"/>
          <a:stretch/>
        </p:blipFill>
        <p:spPr>
          <a:xfrm>
            <a:off x="9819006" y="4443896"/>
            <a:ext cx="2372994" cy="2238165"/>
          </a:xfrm>
          <a:prstGeom prst="rect">
            <a:avLst/>
          </a:prstGeom>
        </p:spPr>
      </p:pic>
      <p:sp>
        <p:nvSpPr>
          <p:cNvPr id="8" name="CaixaDeTexto 7">
            <a:extLst>
              <a:ext uri="{FF2B5EF4-FFF2-40B4-BE49-F238E27FC236}">
                <a16:creationId xmlns:a16="http://schemas.microsoft.com/office/drawing/2014/main" id="{57708672-B388-999F-0EDF-34301C508804}"/>
              </a:ext>
            </a:extLst>
          </p:cNvPr>
          <p:cNvSpPr txBox="1"/>
          <p:nvPr/>
        </p:nvSpPr>
        <p:spPr>
          <a:xfrm>
            <a:off x="2689562" y="4491688"/>
            <a:ext cx="1090306" cy="461665"/>
          </a:xfrm>
          <a:prstGeom prst="rect">
            <a:avLst/>
          </a:prstGeom>
          <a:noFill/>
        </p:spPr>
        <p:txBody>
          <a:bodyPr wrap="square" rtlCol="0">
            <a:spAutoFit/>
          </a:bodyPr>
          <a:lstStyle/>
          <a:p>
            <a:pPr algn="ctr"/>
            <a:r>
              <a:rPr lang="pt-BR" sz="1200" dirty="0"/>
              <a:t>Histograma dos atributos</a:t>
            </a:r>
          </a:p>
        </p:txBody>
      </p:sp>
      <p:sp>
        <p:nvSpPr>
          <p:cNvPr id="9" name="CaixaDeTexto 8">
            <a:extLst>
              <a:ext uri="{FF2B5EF4-FFF2-40B4-BE49-F238E27FC236}">
                <a16:creationId xmlns:a16="http://schemas.microsoft.com/office/drawing/2014/main" id="{4D2E74F4-C4C2-B709-DEEB-98A698C50738}"/>
              </a:ext>
            </a:extLst>
          </p:cNvPr>
          <p:cNvSpPr txBox="1"/>
          <p:nvPr/>
        </p:nvSpPr>
        <p:spPr>
          <a:xfrm>
            <a:off x="6031581" y="4349891"/>
            <a:ext cx="978819" cy="461665"/>
          </a:xfrm>
          <a:prstGeom prst="rect">
            <a:avLst/>
          </a:prstGeom>
          <a:noFill/>
        </p:spPr>
        <p:txBody>
          <a:bodyPr wrap="square" rtlCol="0">
            <a:spAutoFit/>
          </a:bodyPr>
          <a:lstStyle/>
          <a:p>
            <a:pPr algn="ctr"/>
            <a:r>
              <a:rPr lang="pt-BR" sz="1200" dirty="0"/>
              <a:t>Superfície de erro</a:t>
            </a:r>
          </a:p>
        </p:txBody>
      </p:sp>
      <p:sp>
        <p:nvSpPr>
          <p:cNvPr id="10" name="CaixaDeTexto 9">
            <a:extLst>
              <a:ext uri="{FF2B5EF4-FFF2-40B4-BE49-F238E27FC236}">
                <a16:creationId xmlns:a16="http://schemas.microsoft.com/office/drawing/2014/main" id="{85D6B49D-8191-5738-505F-D0D3F28C54E6}"/>
              </a:ext>
            </a:extLst>
          </p:cNvPr>
          <p:cNvSpPr txBox="1"/>
          <p:nvPr/>
        </p:nvSpPr>
        <p:spPr>
          <a:xfrm>
            <a:off x="9728690" y="4427292"/>
            <a:ext cx="1021191" cy="461665"/>
          </a:xfrm>
          <a:prstGeom prst="rect">
            <a:avLst/>
          </a:prstGeom>
          <a:noFill/>
        </p:spPr>
        <p:txBody>
          <a:bodyPr wrap="square" rtlCol="0">
            <a:spAutoFit/>
          </a:bodyPr>
          <a:lstStyle/>
          <a:p>
            <a:pPr algn="ctr"/>
            <a:r>
              <a:rPr lang="pt-BR" sz="1200" dirty="0"/>
              <a:t>Superfície de contorno</a:t>
            </a:r>
          </a:p>
        </p:txBody>
      </p:sp>
    </p:spTree>
    <p:extLst>
      <p:ext uri="{BB962C8B-B14F-4D97-AF65-F5344CB8AC3E}">
        <p14:creationId xmlns:p14="http://schemas.microsoft.com/office/powerpoint/2010/main" val="2787945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forma fechada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5"/>
                <a:ext cx="11006959" cy="4667250"/>
              </a:xfrm>
            </p:spPr>
            <p:txBody>
              <a:bodyPr/>
              <a:lstStyle/>
              <a:p>
                <a:r>
                  <a:rPr lang="pt-BR" dirty="0"/>
                  <a:t>A equação normal apresenta algumas desvantagens.</a:t>
                </a:r>
              </a:p>
              <a:p>
                <a:r>
                  <a:rPr lang="pt-BR" b="1" dirty="0"/>
                  <a:t>Alta complexidade computacional</a:t>
                </a:r>
                <a:r>
                  <a:rPr lang="pt-BR" dirty="0"/>
                  <a:t>: 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 </a:t>
                </a:r>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smtClean="0">
                        <a:latin typeface="Cambria Math" panose="02040503050406030204" pitchFamily="18" charset="0"/>
                      </a:rPr>
                      <m:t>𝑿</m:t>
                    </m:r>
                  </m:oMath>
                </a14:m>
                <a:r>
                  <a:rPr lang="pt-BR" dirty="0"/>
                  <a:t> pode consumir muita memória.</a:t>
                </a:r>
              </a:p>
              <a:p>
                <a:r>
                  <a:rPr lang="pt-BR" b="1" dirty="0">
                    <a:solidFill>
                      <a:srgbClr val="FF0000"/>
                    </a:solidFill>
                  </a:rPr>
                  <a:t>Portanto, essa abordagem não é escalonável!</a:t>
                </a:r>
              </a:p>
            </p:txBody>
          </p:sp>
        </mc:Choice>
        <mc:Fallback>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5"/>
                <a:ext cx="11006959" cy="4667250"/>
              </a:xfrm>
              <a:blipFill>
                <a:blip r:embed="rId3"/>
                <a:stretch>
                  <a:fillRect l="-941" t="-2089" r="-332"/>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a:t>
            </a:r>
          </a:p>
        </p:txBody>
      </p:sp>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Adicionalmente, para irmos além dos modelos lineares (i.e., modelos não-lineares como classificadores e redes neurais) precisamos lidar com o fato de que nem sempre existem formas fechadas como a </a:t>
            </a:r>
            <a:r>
              <a:rPr lang="pt-BR" b="1" i="1" dirty="0"/>
              <a:t>equação normal</a:t>
            </a:r>
            <a:r>
              <a:rPr lang="pt-BR" dirty="0"/>
              <a:t>.</a:t>
            </a:r>
          </a:p>
          <a:p>
            <a:r>
              <a:rPr lang="pt-BR" b="1" dirty="0"/>
              <a:t>Solução</a:t>
            </a:r>
            <a:r>
              <a:rPr lang="pt-BR" dirty="0"/>
              <a:t>: abordagens iterativas.</a:t>
            </a:r>
          </a:p>
          <a:p>
            <a:pPr lvl="1">
              <a:buFont typeface="Wingdings" panose="05000000000000000000" pitchFamily="2" charset="2"/>
              <a:buChar char="§"/>
            </a:pPr>
            <a:r>
              <a:rPr lang="pt-BR" dirty="0"/>
              <a:t>São métodos que “</a:t>
            </a:r>
            <a:r>
              <a:rPr lang="pt-BR" b="1" i="1" dirty="0"/>
              <a:t>procuram</a:t>
            </a:r>
            <a:r>
              <a:rPr lang="pt-BR" dirty="0"/>
              <a:t>” de forma iterativa os pesos ótimos no espaço de soluções.</a:t>
            </a:r>
          </a:p>
          <a:p>
            <a:pPr lvl="2">
              <a:buFont typeface="Courier New" panose="02070309020205020404" pitchFamily="49" charset="0"/>
              <a:buChar char="o"/>
            </a:pPr>
            <a:r>
              <a:rPr lang="pt-BR" b="1" i="1" dirty="0"/>
              <a:t>Espaço de soluções </a:t>
            </a:r>
            <a:r>
              <a:rPr lang="pt-BR" dirty="0"/>
              <a:t>é um outro nome para a </a:t>
            </a:r>
            <a:r>
              <a:rPr lang="pt-BR" b="1" i="1" dirty="0"/>
              <a:t>superfície de erro</a:t>
            </a:r>
            <a:r>
              <a:rPr lang="pt-BR" dirty="0"/>
              <a:t>.</a:t>
            </a:r>
          </a:p>
          <a:p>
            <a:pPr lvl="1">
              <a:buFont typeface="Wingdings" panose="05000000000000000000" pitchFamily="2" charset="2"/>
              <a:buChar char="§"/>
            </a:pPr>
            <a:r>
              <a:rPr lang="pt-BR" dirty="0"/>
              <a:t>Um exemplo de abordagem iterativa é o algoritmo do </a:t>
            </a:r>
            <a:r>
              <a:rPr lang="pt-BR" b="1" i="1" dirty="0"/>
              <a:t>gradiente descendente</a:t>
            </a:r>
            <a:r>
              <a:rPr lang="pt-BR" dirty="0"/>
              <a:t>.</a:t>
            </a:r>
          </a:p>
          <a:p>
            <a:pPr lvl="2">
              <a:buFont typeface="Courier New" panose="02070309020205020404" pitchFamily="49" charset="0"/>
              <a:buChar char="o"/>
            </a:pPr>
            <a:r>
              <a:rPr lang="pt-BR" dirty="0"/>
              <a:t>O algoritmo busca iterativamente o ponto mais baixo da superfície de erro.</a:t>
            </a:r>
          </a:p>
        </p:txBody>
      </p:sp>
    </p:spTree>
    <p:extLst>
      <p:ext uri="{BB962C8B-B14F-4D97-AF65-F5344CB8AC3E}">
        <p14:creationId xmlns:p14="http://schemas.microsoft.com/office/powerpoint/2010/main" val="4068376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68897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85909"/>
          </a:xfrm>
        </p:spPr>
        <p:txBody>
          <a:bodyPr>
            <a:noAutofit/>
          </a:bodyPr>
          <a:lstStyle/>
          <a:p>
            <a:r>
              <a:rPr lang="pt-BR" dirty="0"/>
              <a:t>Superfícies de erro com diferentes formatos</a:t>
            </a:r>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198" y="1345324"/>
                <a:ext cx="4155601" cy="5512677"/>
              </a:xfrm>
            </p:spPr>
            <p:txBody>
              <a:bodyPr>
                <a:normAutofit fontScale="85000" lnSpcReduction="20000"/>
              </a:bodyPr>
              <a:lstStyle/>
              <a:p>
                <a:pPr marL="285750" indent="-285750"/>
                <a:r>
                  <a:rPr lang="pt-BR" b="1" dirty="0"/>
                  <a:t>Coluna 1</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Portanto,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no </a:t>
                </a:r>
                <a:r>
                  <a:rPr lang="pt-BR" b="1" i="1" dirty="0"/>
                  <a:t>erro</a:t>
                </a:r>
                <a:r>
                  <a:rPr lang="pt-BR" dirty="0"/>
                  <a:t> é maior, ou seja, o erro varia mais rapidamente com variações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resultando num </a:t>
                </a:r>
                <a:r>
                  <a:rPr lang="pt-BR" b="1" i="1" dirty="0"/>
                  <a:t>vale</a:t>
                </a:r>
                <a:r>
                  <a:rPr lang="pt-BR" dirty="0"/>
                  <a:t>.</a:t>
                </a:r>
              </a:p>
              <a:p>
                <a:pPr marL="285750" indent="-285750"/>
                <a:r>
                  <a:rPr lang="pt-BR" b="1" dirty="0"/>
                  <a:t>Coluna 2</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Então, o </a:t>
                </a:r>
                <a:r>
                  <a:rPr lang="pt-BR" b="1" i="1" dirty="0"/>
                  <a:t>peso</a:t>
                </a:r>
                <a:r>
                  <a:rPr lang="pt-BR" dirty="0"/>
                  <a:t> da variação de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no erro é maior, resultando em um vale.</a:t>
                </a:r>
              </a:p>
              <a:p>
                <a:pPr marL="285750" indent="-285750"/>
                <a:r>
                  <a:rPr lang="pt-BR" b="1" dirty="0"/>
                  <a:t>Coluna 3</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têm intervalos semelhantes, então, a variação tanto de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quanto de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a:latin typeface="Cambria Math" panose="02040503050406030204" pitchFamily="18" charset="0"/>
                      </a:rPr>
                      <m:t> </m:t>
                    </m:r>
                  </m:oMath>
                </a14:m>
                <a:r>
                  <a:rPr lang="pt-BR" dirty="0"/>
                  <a:t>tem </a:t>
                </a:r>
                <a:r>
                  <a:rPr lang="pt-BR" b="1" i="1" dirty="0"/>
                  <a:t>pesos</a:t>
                </a:r>
                <a:r>
                  <a:rPr lang="pt-BR" dirty="0"/>
                  <a:t> semelhante na variação do erro (tigela).</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198" y="1345324"/>
                <a:ext cx="4155601" cy="5512677"/>
              </a:xfrm>
              <a:blipFill>
                <a:blip r:embed="rId3"/>
                <a:stretch>
                  <a:fillRect l="-1906" t="-2544" r="-3959"/>
                </a:stretch>
              </a:blipFill>
            </p:spPr>
            <p:txBody>
              <a:bodyPr/>
              <a:lstStyle/>
              <a:p>
                <a:r>
                  <a:rPr lang="pt-BR">
                    <a:noFill/>
                  </a:rPr>
                  <a:t> </a:t>
                </a:r>
              </a:p>
            </p:txBody>
          </p:sp>
        </mc:Fallback>
      </mc:AlternateContent>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l="1171" t="1716" r="1171" b="1832"/>
          <a:stretch/>
        </p:blipFill>
        <p:spPr>
          <a:xfrm>
            <a:off x="5033967" y="1201371"/>
            <a:ext cx="2141710" cy="1387790"/>
          </a:xfrm>
          <a:prstGeom prst="rect">
            <a:avLst/>
          </a:prstGeom>
        </p:spPr>
      </p:pic>
      <p:pic>
        <p:nvPicPr>
          <p:cNvPr id="5" name="Imagem 4"/>
          <p:cNvPicPr>
            <a:picLocks noChangeAspect="1"/>
          </p:cNvPicPr>
          <p:nvPr/>
        </p:nvPicPr>
        <p:blipFill rotWithShape="1">
          <a:blip r:embed="rId5">
            <a:extLst>
              <a:ext uri="{28A0092B-C50C-407E-A947-70E740481C1C}">
                <a14:useLocalDpi xmlns:a14="http://schemas.microsoft.com/office/drawing/2010/main" val="0"/>
              </a:ext>
            </a:extLst>
          </a:blip>
          <a:srcRect l="1702" t="24715" r="2286" b="7657"/>
          <a:stretch/>
        </p:blipFill>
        <p:spPr>
          <a:xfrm>
            <a:off x="4975696" y="2637694"/>
            <a:ext cx="2258251" cy="1534511"/>
          </a:xfrm>
          <a:prstGeom prst="rect">
            <a:avLst/>
          </a:prstGeom>
        </p:spPr>
      </p:pic>
      <p:sp>
        <p:nvSpPr>
          <p:cNvPr id="8" name="CaixaDeTexto 7"/>
          <p:cNvSpPr txBox="1"/>
          <p:nvPr/>
        </p:nvSpPr>
        <p:spPr>
          <a:xfrm>
            <a:off x="5173859" y="1249850"/>
            <a:ext cx="979122" cy="400110"/>
          </a:xfrm>
          <a:prstGeom prst="rect">
            <a:avLst/>
          </a:prstGeom>
          <a:noFill/>
        </p:spPr>
        <p:txBody>
          <a:bodyPr wrap="square" rtlCol="0">
            <a:spAutoFit/>
          </a:bodyPr>
          <a:lstStyle/>
          <a:p>
            <a:pPr algn="ctr"/>
            <a:r>
              <a:rPr lang="pt-BR" sz="1000" dirty="0"/>
              <a:t>Histograma dos atributos</a:t>
            </a:r>
          </a:p>
        </p:txBody>
      </p:sp>
      <p:sp>
        <p:nvSpPr>
          <p:cNvPr id="9" name="CaixaDeTexto 8"/>
          <p:cNvSpPr txBox="1"/>
          <p:nvPr/>
        </p:nvSpPr>
        <p:spPr>
          <a:xfrm>
            <a:off x="5442446" y="2588004"/>
            <a:ext cx="742637" cy="400110"/>
          </a:xfrm>
          <a:prstGeom prst="rect">
            <a:avLst/>
          </a:prstGeom>
          <a:noFill/>
        </p:spPr>
        <p:txBody>
          <a:bodyPr wrap="square" rtlCol="0">
            <a:spAutoFit/>
          </a:bodyPr>
          <a:lstStyle/>
          <a:p>
            <a:pPr algn="ctr"/>
            <a:r>
              <a:rPr lang="pt-BR" sz="1000" dirty="0"/>
              <a:t>Superfície de erro</a:t>
            </a:r>
          </a:p>
        </p:txBody>
      </p:sp>
      <mc:AlternateContent xmlns:mc="http://schemas.openxmlformats.org/markup-compatibility/2006" xmlns:a14="http://schemas.microsoft.com/office/drawing/2010/main">
        <mc:Choice Requires="a14">
          <p:sp>
            <p:nvSpPr>
              <p:cNvPr id="17" name="Rectangle 17"/>
              <p:cNvSpPr/>
              <p:nvPr/>
            </p:nvSpPr>
            <p:spPr>
              <a:xfrm>
                <a:off x="4918248" y="6396336"/>
                <a:ext cx="23731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7" name="Rectangle 17"/>
              <p:cNvSpPr>
                <a:spLocks noRot="1" noChangeAspect="1" noMove="1" noResize="1" noEditPoints="1" noAdjustHandles="1" noChangeArrowheads="1" noChangeShapeType="1" noTextEdit="1"/>
              </p:cNvSpPr>
              <p:nvPr/>
            </p:nvSpPr>
            <p:spPr>
              <a:xfrm>
                <a:off x="4918248" y="6396336"/>
                <a:ext cx="2373146" cy="461665"/>
              </a:xfrm>
              <a:prstGeom prst="rect">
                <a:avLst/>
              </a:prstGeom>
              <a:blipFill rotWithShape="0">
                <a:blip r:embed="rId6"/>
                <a:stretch>
                  <a:fillRect/>
                </a:stretch>
              </a:blipFill>
            </p:spPr>
            <p:txBody>
              <a:bodyPr/>
              <a:lstStyle/>
              <a:p>
                <a:r>
                  <a:rPr lang="pt-BR">
                    <a:noFill/>
                  </a:rPr>
                  <a:t> </a:t>
                </a:r>
              </a:p>
            </p:txBody>
          </p:sp>
        </mc:Fallback>
      </mc:AlternateContent>
      <p:pic>
        <p:nvPicPr>
          <p:cNvPr id="18" name="Imagem 17"/>
          <p:cNvPicPr>
            <a:picLocks noChangeAspect="1"/>
          </p:cNvPicPr>
          <p:nvPr/>
        </p:nvPicPr>
        <p:blipFill rotWithShape="1">
          <a:blip r:embed="rId7">
            <a:extLst>
              <a:ext uri="{28A0092B-C50C-407E-A947-70E740481C1C}">
                <a14:useLocalDpi xmlns:a14="http://schemas.microsoft.com/office/drawing/2010/main" val="0"/>
              </a:ext>
            </a:extLst>
          </a:blip>
          <a:srcRect l="1299" t="4009" r="1326" b="1743"/>
          <a:stretch/>
        </p:blipFill>
        <p:spPr>
          <a:xfrm>
            <a:off x="4918248" y="4220738"/>
            <a:ext cx="2373146" cy="2236910"/>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7387717" y="6396336"/>
                <a:ext cx="2378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9" name="Rectangle 18"/>
              <p:cNvSpPr>
                <a:spLocks noRot="1" noChangeAspect="1" noMove="1" noResize="1" noEditPoints="1" noAdjustHandles="1" noChangeArrowheads="1" noChangeShapeType="1" noTextEdit="1"/>
              </p:cNvSpPr>
              <p:nvPr/>
            </p:nvSpPr>
            <p:spPr>
              <a:xfrm>
                <a:off x="7387717" y="6396336"/>
                <a:ext cx="2378900" cy="461665"/>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6785" y="6396335"/>
                <a:ext cx="237299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20" name="Rectangle 19"/>
              <p:cNvSpPr>
                <a:spLocks noRot="1" noChangeAspect="1" noMove="1" noResize="1" noEditPoints="1" noAdjustHandles="1" noChangeArrowheads="1" noChangeShapeType="1" noTextEdit="1"/>
              </p:cNvSpPr>
              <p:nvPr/>
            </p:nvSpPr>
            <p:spPr>
              <a:xfrm>
                <a:off x="9806785" y="6396335"/>
                <a:ext cx="2372994" cy="461665"/>
              </a:xfrm>
              <a:prstGeom prst="rect">
                <a:avLst/>
              </a:prstGeom>
              <a:blipFill rotWithShape="0">
                <a:blip r:embed="rId9"/>
                <a:stretch>
                  <a:fillRect/>
                </a:stretch>
              </a:blipFill>
            </p:spPr>
            <p:txBody>
              <a:bodyPr/>
              <a:lstStyle/>
              <a:p>
                <a:r>
                  <a:rPr lang="pt-BR">
                    <a:noFill/>
                  </a:rPr>
                  <a:t> </a:t>
                </a:r>
              </a:p>
            </p:txBody>
          </p:sp>
        </mc:Fallback>
      </mc:AlternateContent>
      <p:pic>
        <p:nvPicPr>
          <p:cNvPr id="21" name="Imagem 20"/>
          <p:cNvPicPr>
            <a:picLocks noChangeAspect="1"/>
          </p:cNvPicPr>
          <p:nvPr/>
        </p:nvPicPr>
        <p:blipFill rotWithShape="1">
          <a:blip r:embed="rId10">
            <a:extLst>
              <a:ext uri="{28A0092B-C50C-407E-A947-70E740481C1C}">
                <a14:useLocalDpi xmlns:a14="http://schemas.microsoft.com/office/drawing/2010/main" val="0"/>
              </a:ext>
            </a:extLst>
          </a:blip>
          <a:srcRect l="1390" t="1190" r="732" b="2024"/>
          <a:stretch/>
        </p:blipFill>
        <p:spPr>
          <a:xfrm>
            <a:off x="7451921" y="1202528"/>
            <a:ext cx="2137328" cy="1386633"/>
          </a:xfrm>
          <a:prstGeom prst="rect">
            <a:avLst/>
          </a:prstGeom>
        </p:spPr>
      </p:pic>
      <p:pic>
        <p:nvPicPr>
          <p:cNvPr id="23" name="Imagem 22"/>
          <p:cNvPicPr>
            <a:picLocks noChangeAspect="1"/>
          </p:cNvPicPr>
          <p:nvPr/>
        </p:nvPicPr>
        <p:blipFill rotWithShape="1">
          <a:blip r:embed="rId11">
            <a:extLst>
              <a:ext uri="{28A0092B-C50C-407E-A947-70E740481C1C}">
                <a14:useLocalDpi xmlns:a14="http://schemas.microsoft.com/office/drawing/2010/main" val="0"/>
              </a:ext>
            </a:extLst>
          </a:blip>
          <a:srcRect l="2011" t="25241" r="2756" b="7736"/>
          <a:stretch/>
        </p:blipFill>
        <p:spPr>
          <a:xfrm>
            <a:off x="7387717" y="2633914"/>
            <a:ext cx="2265736" cy="1538291"/>
          </a:xfrm>
          <a:prstGeom prst="rect">
            <a:avLst/>
          </a:prstGeom>
        </p:spPr>
      </p:pic>
      <p:pic>
        <p:nvPicPr>
          <p:cNvPr id="25" name="Imagem 24"/>
          <p:cNvPicPr>
            <a:picLocks noChangeAspect="1"/>
          </p:cNvPicPr>
          <p:nvPr/>
        </p:nvPicPr>
        <p:blipFill rotWithShape="1">
          <a:blip r:embed="rId12">
            <a:extLst>
              <a:ext uri="{28A0092B-C50C-407E-A947-70E740481C1C}">
                <a14:useLocalDpi xmlns:a14="http://schemas.microsoft.com/office/drawing/2010/main" val="0"/>
              </a:ext>
            </a:extLst>
          </a:blip>
          <a:srcRect l="1369" t="4046" r="1256" b="1816"/>
          <a:stretch/>
        </p:blipFill>
        <p:spPr>
          <a:xfrm>
            <a:off x="7387717" y="4219339"/>
            <a:ext cx="2378901" cy="2239707"/>
          </a:xfrm>
          <a:prstGeom prst="rect">
            <a:avLst/>
          </a:prstGeom>
        </p:spPr>
      </p:pic>
      <p:pic>
        <p:nvPicPr>
          <p:cNvPr id="27" name="Imagem 26"/>
          <p:cNvPicPr>
            <a:picLocks noChangeAspect="1"/>
          </p:cNvPicPr>
          <p:nvPr/>
        </p:nvPicPr>
        <p:blipFill rotWithShape="1">
          <a:blip r:embed="rId13">
            <a:extLst>
              <a:ext uri="{28A0092B-C50C-407E-A947-70E740481C1C}">
                <a14:useLocalDpi xmlns:a14="http://schemas.microsoft.com/office/drawing/2010/main" val="0"/>
              </a:ext>
            </a:extLst>
          </a:blip>
          <a:srcRect l="1410" t="2076" r="733" b="2473"/>
          <a:stretch/>
        </p:blipFill>
        <p:spPr>
          <a:xfrm>
            <a:off x="9892704" y="1201371"/>
            <a:ext cx="2201159" cy="1386633"/>
          </a:xfrm>
          <a:prstGeom prst="rect">
            <a:avLst/>
          </a:prstGeom>
        </p:spPr>
      </p:pic>
      <p:pic>
        <p:nvPicPr>
          <p:cNvPr id="29" name="Imagem 28"/>
          <p:cNvPicPr>
            <a:picLocks noChangeAspect="1"/>
          </p:cNvPicPr>
          <p:nvPr/>
        </p:nvPicPr>
        <p:blipFill rotWithShape="1">
          <a:blip r:embed="rId14">
            <a:extLst>
              <a:ext uri="{28A0092B-C50C-407E-A947-70E740481C1C}">
                <a14:useLocalDpi xmlns:a14="http://schemas.microsoft.com/office/drawing/2010/main" val="0"/>
              </a:ext>
            </a:extLst>
          </a:blip>
          <a:srcRect l="2053" t="25135" r="2466" b="7712"/>
          <a:stretch/>
        </p:blipFill>
        <p:spPr>
          <a:xfrm>
            <a:off x="9859681" y="2633913"/>
            <a:ext cx="2267204" cy="1538291"/>
          </a:xfrm>
          <a:prstGeom prst="rect">
            <a:avLst/>
          </a:prstGeom>
        </p:spPr>
      </p:pic>
      <p:pic>
        <p:nvPicPr>
          <p:cNvPr id="31" name="Imagem 30"/>
          <p:cNvPicPr>
            <a:picLocks noChangeAspect="1"/>
          </p:cNvPicPr>
          <p:nvPr/>
        </p:nvPicPr>
        <p:blipFill rotWithShape="1">
          <a:blip r:embed="rId15">
            <a:extLst>
              <a:ext uri="{28A0092B-C50C-407E-A947-70E740481C1C}">
                <a14:useLocalDpi xmlns:a14="http://schemas.microsoft.com/office/drawing/2010/main" val="0"/>
              </a:ext>
            </a:extLst>
          </a:blip>
          <a:srcRect l="1258" t="4072" r="1289" b="1546"/>
          <a:stretch/>
        </p:blipFill>
        <p:spPr>
          <a:xfrm>
            <a:off x="9806786" y="4220110"/>
            <a:ext cx="2372993" cy="2238164"/>
          </a:xfrm>
          <a:prstGeom prst="rect">
            <a:avLst/>
          </a:prstGeom>
        </p:spPr>
      </p:pic>
      <p:sp>
        <p:nvSpPr>
          <p:cNvPr id="10" name="CaixaDeTexto 9"/>
          <p:cNvSpPr txBox="1"/>
          <p:nvPr/>
        </p:nvSpPr>
        <p:spPr>
          <a:xfrm>
            <a:off x="5269279" y="4219339"/>
            <a:ext cx="826721" cy="400110"/>
          </a:xfrm>
          <a:prstGeom prst="rect">
            <a:avLst/>
          </a:prstGeom>
          <a:noFill/>
        </p:spPr>
        <p:txBody>
          <a:bodyPr wrap="square" rtlCol="0">
            <a:spAutoFit/>
          </a:bodyPr>
          <a:lstStyle/>
          <a:p>
            <a:pPr algn="ctr"/>
            <a:r>
              <a:rPr lang="pt-BR" sz="1000" dirty="0"/>
              <a:t>Superfície de contorno</a:t>
            </a:r>
          </a:p>
        </p:txBody>
      </p:sp>
      <p:sp>
        <p:nvSpPr>
          <p:cNvPr id="33" name="Rectangle 23"/>
          <p:cNvSpPr/>
          <p:nvPr/>
        </p:nvSpPr>
        <p:spPr>
          <a:xfrm>
            <a:off x="275479" y="6497722"/>
            <a:ext cx="4642768" cy="307777"/>
          </a:xfrm>
          <a:prstGeom prst="rect">
            <a:avLst/>
          </a:prstGeom>
          <a:noFill/>
        </p:spPr>
        <p:txBody>
          <a:bodyPr wrap="square" rtlCol="0">
            <a:spAutoFit/>
          </a:bodyPr>
          <a:lstStyle/>
          <a:p>
            <a:r>
              <a:rPr lang="pt-BR" sz="1400" b="1" dirty="0">
                <a:solidFill>
                  <a:srgbClr val="00B0F0"/>
                </a:solidFill>
                <a:hlinkClick r:id="rId16"/>
              </a:rPr>
              <a:t>Exemplo: formatos_diferentes_da_superfície_de_erro.ipynb</a:t>
            </a:r>
            <a:endParaRPr lang="pt-BR" sz="1400" b="1" dirty="0">
              <a:solidFill>
                <a:srgbClr val="00B0F0"/>
              </a:solidFill>
            </a:endParaRPr>
          </a:p>
        </p:txBody>
      </p:sp>
    </p:spTree>
    <p:extLst>
      <p:ext uri="{BB962C8B-B14F-4D97-AF65-F5344CB8AC3E}">
        <p14:creationId xmlns:p14="http://schemas.microsoft.com/office/powerpoint/2010/main" val="2051011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17772" cy="1001220"/>
          </a:xfrm>
        </p:spPr>
        <p:txBody>
          <a:bodyPr/>
          <a:lstStyle/>
          <a:p>
            <a:r>
              <a:rPr lang="pt-BR" dirty="0"/>
              <a:t>Desvantagens da forma fechada (Eq. 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776248"/>
                <a:ext cx="11164615" cy="5081752"/>
              </a:xfrm>
            </p:spPr>
            <p:txBody>
              <a:bodyPr>
                <a:normAutofit fontScale="92500" lnSpcReduction="20000"/>
              </a:bodyPr>
              <a:lstStyle/>
              <a:p>
                <a:r>
                  <a:rPr lang="pt-BR" b="1" dirty="0"/>
                  <a:t>Alta complexidade computacional</a:t>
                </a:r>
                <a:r>
                  <a:rPr lang="pt-BR" dirty="0"/>
                  <a:t>: 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 </a:t>
                </a:r>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smtClean="0">
                        <a:latin typeface="Cambria Math" panose="02040503050406030204" pitchFamily="18" charset="0"/>
                      </a:rPr>
                      <m:t>𝑿</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modelos não-lineares como classificadores e redes neurais) precisamos lidar com o fato de que nem sempre existem formas fechadas como a </a:t>
                </a:r>
                <a:r>
                  <a:rPr lang="pt-BR" b="1" dirty="0"/>
                  <a:t>equação normal</a:t>
                </a:r>
                <a:r>
                  <a:rPr lang="pt-BR" dirty="0"/>
                  <a:t>.</a:t>
                </a:r>
              </a:p>
              <a:p>
                <a:r>
                  <a:rPr lang="pt-BR" b="1" dirty="0"/>
                  <a:t>Solução</a:t>
                </a:r>
                <a:r>
                  <a:rPr lang="pt-BR" dirty="0"/>
                  <a:t>: abordagens iterativas.</a:t>
                </a:r>
              </a:p>
              <a:p>
                <a:pPr lvl="1">
                  <a:buFont typeface="Wingdings" panose="05000000000000000000" pitchFamily="2" charset="2"/>
                  <a:buChar char="§"/>
                </a:pPr>
                <a:r>
                  <a:rPr lang="pt-BR" dirty="0"/>
                  <a:t>São métodos que “</a:t>
                </a:r>
                <a:r>
                  <a:rPr lang="pt-BR" b="1" i="1" dirty="0"/>
                  <a:t>procuram</a:t>
                </a:r>
                <a:r>
                  <a:rPr lang="pt-BR" dirty="0"/>
                  <a:t>” de forma iterativa os pesos ótimos no espaço de soluções.</a:t>
                </a:r>
              </a:p>
              <a:p>
                <a:pPr lvl="2">
                  <a:buFont typeface="Courier New" panose="02070309020205020404" pitchFamily="49" charset="0"/>
                  <a:buChar char="o"/>
                </a:pPr>
                <a:r>
                  <a:rPr lang="pt-BR" b="1" i="1" dirty="0"/>
                  <a:t>Espaço de soluções </a:t>
                </a:r>
                <a:r>
                  <a:rPr lang="pt-BR" dirty="0"/>
                  <a:t>é um outro nome para a </a:t>
                </a:r>
                <a:r>
                  <a:rPr lang="pt-BR" b="1" i="1" dirty="0"/>
                  <a:t>superfície de erro</a:t>
                </a:r>
                <a:r>
                  <a:rPr lang="pt-BR" dirty="0"/>
                  <a:t>.</a:t>
                </a:r>
              </a:p>
              <a:p>
                <a:pPr lvl="1">
                  <a:buFont typeface="Wingdings" panose="05000000000000000000" pitchFamily="2" charset="2"/>
                  <a:buChar char="§"/>
                </a:pPr>
                <a:r>
                  <a:rPr lang="pt-BR" dirty="0"/>
                  <a:t>Um exemplo de abordagem iterativa é o algoritmo do </a:t>
                </a:r>
                <a:r>
                  <a:rPr lang="pt-BR" b="1" i="1" dirty="0"/>
                  <a:t>gradiente descendente</a:t>
                </a:r>
                <a:r>
                  <a:rPr lang="pt-BR" dirty="0"/>
                  <a:t>.</a:t>
                </a:r>
              </a:p>
              <a:p>
                <a:pPr lvl="2">
                  <a:buFont typeface="Courier New" panose="02070309020205020404" pitchFamily="49" charset="0"/>
                  <a:buChar char="o"/>
                </a:pPr>
                <a:r>
                  <a:rPr lang="pt-BR" dirty="0"/>
                  <a:t>O algoritmo busca iterativamente o ponto mais baixo da superfície de erro.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776248"/>
                <a:ext cx="11164615" cy="5081752"/>
              </a:xfrm>
              <a:blipFill>
                <a:blip r:embed="rId3"/>
                <a:stretch>
                  <a:fillRect l="-819" t="-2998" b="-1439"/>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4589243"/>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18416</TotalTime>
  <Words>9638</Words>
  <Application>Microsoft Office PowerPoint</Application>
  <PresentationFormat>Widescreen</PresentationFormat>
  <Paragraphs>646</Paragraphs>
  <Slides>56</Slides>
  <Notes>34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56</vt:i4>
      </vt:variant>
    </vt:vector>
  </HeadingPairs>
  <TitlesOfParts>
    <vt:vector size="63"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Variações do formato da superfície de erro</vt:lpstr>
      <vt:lpstr>Variações do formato da superfície de erro</vt:lpstr>
      <vt:lpstr>Variações do formato da superfície de erro</vt:lpstr>
      <vt:lpstr>Variações do formato da superfície de erro</vt:lpstr>
      <vt:lpstr>Variações do formato da superfície de erro</vt:lpstr>
      <vt:lpstr>Variações do formato da superfície de erro</vt:lpstr>
      <vt:lpstr>Desvantagens da forma fechada</vt:lpstr>
      <vt:lpstr>Desvantagens da forma fechada</vt:lpstr>
      <vt:lpstr>Apresentação do PowerPoint</vt:lpstr>
      <vt:lpstr>Superfícies de erro com diferentes formatos</vt:lpstr>
      <vt:lpstr>Desvantagens da forma fechada (Eq. Normal)</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2379</cp:revision>
  <dcterms:created xsi:type="dcterms:W3CDTF">2020-02-17T11:18:32Z</dcterms:created>
  <dcterms:modified xsi:type="dcterms:W3CDTF">2023-09-01T02:09:41Z</dcterms:modified>
</cp:coreProperties>
</file>